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Lst>
  <p:notesMasterIdLst>
    <p:notesMasterId r:id="rId45"/>
  </p:notesMasterIdLst>
  <p:handoutMasterIdLst>
    <p:handoutMasterId r:id="rId46"/>
  </p:handoutMasterIdLst>
  <p:sldIdLst>
    <p:sldId id="402" r:id="rId2"/>
    <p:sldId id="403" r:id="rId3"/>
    <p:sldId id="430" r:id="rId4"/>
    <p:sldId id="431" r:id="rId5"/>
    <p:sldId id="432" r:id="rId6"/>
    <p:sldId id="433" r:id="rId7"/>
    <p:sldId id="434" r:id="rId8"/>
    <p:sldId id="405" r:id="rId9"/>
    <p:sldId id="435" r:id="rId10"/>
    <p:sldId id="436" r:id="rId11"/>
    <p:sldId id="437" r:id="rId12"/>
    <p:sldId id="438" r:id="rId13"/>
    <p:sldId id="406" r:id="rId14"/>
    <p:sldId id="407" r:id="rId15"/>
    <p:sldId id="408" r:id="rId16"/>
    <p:sldId id="409" r:id="rId17"/>
    <p:sldId id="410" r:id="rId18"/>
    <p:sldId id="411" r:id="rId19"/>
    <p:sldId id="412" r:id="rId20"/>
    <p:sldId id="413" r:id="rId21"/>
    <p:sldId id="414" r:id="rId22"/>
    <p:sldId id="415" r:id="rId23"/>
    <p:sldId id="416" r:id="rId24"/>
    <p:sldId id="417" r:id="rId25"/>
    <p:sldId id="418" r:id="rId26"/>
    <p:sldId id="419" r:id="rId27"/>
    <p:sldId id="420" r:id="rId28"/>
    <p:sldId id="421" r:id="rId29"/>
    <p:sldId id="439" r:id="rId30"/>
    <p:sldId id="440" r:id="rId31"/>
    <p:sldId id="422" r:id="rId32"/>
    <p:sldId id="423" r:id="rId33"/>
    <p:sldId id="424" r:id="rId34"/>
    <p:sldId id="425" r:id="rId35"/>
    <p:sldId id="441" r:id="rId36"/>
    <p:sldId id="427" r:id="rId37"/>
    <p:sldId id="442" r:id="rId38"/>
    <p:sldId id="443" r:id="rId39"/>
    <p:sldId id="444" r:id="rId40"/>
    <p:sldId id="445" r:id="rId41"/>
    <p:sldId id="446" r:id="rId42"/>
    <p:sldId id="447" r:id="rId43"/>
    <p:sldId id="448" r:id="rId44"/>
  </p:sldIdLst>
  <p:sldSz cx="9144000" cy="6858000" type="screen4x3"/>
  <p:notesSz cx="7010400" cy="92964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C33"/>
    <a:srgbClr val="0000FF"/>
    <a:srgbClr val="3333FF"/>
    <a:srgbClr val="8C6484"/>
    <a:srgbClr val="340000"/>
    <a:srgbClr val="CC9900"/>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598" autoAdjust="0"/>
    <p:restoredTop sz="79402" autoAdjust="0"/>
  </p:normalViewPr>
  <p:slideViewPr>
    <p:cSldViewPr>
      <p:cViewPr varScale="1">
        <p:scale>
          <a:sx n="92" d="100"/>
          <a:sy n="92" d="100"/>
        </p:scale>
        <p:origin x="170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698"/>
    </p:cViewPr>
  </p:sorterViewPr>
  <p:notesViewPr>
    <p:cSldViewPr>
      <p:cViewPr varScale="1">
        <p:scale>
          <a:sx n="119" d="100"/>
          <a:sy n="119" d="100"/>
        </p:scale>
        <p:origin x="-2128" y="-96"/>
      </p:cViewPr>
      <p:guideLst>
        <p:guide orient="horz" pos="2928"/>
        <p:guide pos="220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102510-BD98-9D4D-A254-3BA0B51EE01E}" type="doc">
      <dgm:prSet loTypeId="urn:microsoft.com/office/officeart/2005/8/layout/vList2" loCatId="" qsTypeId="urn:microsoft.com/office/officeart/2005/8/quickstyle/simple4" qsCatId="simple" csTypeId="urn:microsoft.com/office/officeart/2005/8/colors/accent5_2" csCatId="accent5"/>
      <dgm:spPr/>
      <dgm:t>
        <a:bodyPr/>
        <a:lstStyle/>
        <a:p>
          <a:endParaRPr lang="en-US"/>
        </a:p>
      </dgm:t>
    </dgm:pt>
    <dgm:pt modelId="{65441F96-361B-7C46-A04F-BD11BAE61B45}">
      <dgm:prSet/>
      <dgm:spPr/>
      <dgm:t>
        <a:bodyPr/>
        <a:lstStyle/>
        <a:p>
          <a:pPr rtl="0"/>
          <a:r>
            <a:rPr lang="en-US" b="1" dirty="0" smtClean="0">
              <a:solidFill>
                <a:srgbClr val="000000"/>
              </a:solidFill>
              <a:latin typeface="+mj-lt"/>
            </a:rPr>
            <a:t>In terms of technical approaches the requirements for privacy protection for information systems can be addressed in the context of database security</a:t>
          </a:r>
          <a:endParaRPr lang="en-US" b="1" dirty="0">
            <a:solidFill>
              <a:srgbClr val="000000"/>
            </a:solidFill>
            <a:latin typeface="+mj-lt"/>
          </a:endParaRPr>
        </a:p>
      </dgm:t>
    </dgm:pt>
    <dgm:pt modelId="{4F13FFB3-3C42-7A49-8E81-B982AD15107F}" type="parTrans" cxnId="{1B93AC8B-8178-194A-961C-AACB53A6260F}">
      <dgm:prSet/>
      <dgm:spPr/>
      <dgm:t>
        <a:bodyPr/>
        <a:lstStyle/>
        <a:p>
          <a:endParaRPr lang="en-US"/>
        </a:p>
      </dgm:t>
    </dgm:pt>
    <dgm:pt modelId="{E9B13C13-47FA-5C45-AFA0-F60CAB5E274F}" type="sibTrans" cxnId="{1B93AC8B-8178-194A-961C-AACB53A6260F}">
      <dgm:prSet/>
      <dgm:spPr/>
      <dgm:t>
        <a:bodyPr/>
        <a:lstStyle/>
        <a:p>
          <a:endParaRPr lang="en-US"/>
        </a:p>
      </dgm:t>
    </dgm:pt>
    <dgm:pt modelId="{5FD89047-8088-B34F-983A-5D74200F5A04}">
      <dgm:prSet/>
      <dgm:spPr/>
      <dgm:t>
        <a:bodyPr/>
        <a:lstStyle/>
        <a:p>
          <a:pPr marL="484632" rtl="0"/>
          <a:r>
            <a:rPr lang="en-US" dirty="0" smtClean="0">
              <a:latin typeface="+mj-lt"/>
            </a:rPr>
            <a:t>Tamper-resistant</a:t>
          </a:r>
          <a:endParaRPr lang="en-US" dirty="0">
            <a:latin typeface="+mj-lt"/>
          </a:endParaRPr>
        </a:p>
      </dgm:t>
    </dgm:pt>
    <dgm:pt modelId="{7CBC30EE-BC67-F34E-98DF-CC8DB9FBE35D}" type="parTrans" cxnId="{90577719-43A7-7841-A4BE-A833360E0AE1}">
      <dgm:prSet/>
      <dgm:spPr/>
      <dgm:t>
        <a:bodyPr/>
        <a:lstStyle/>
        <a:p>
          <a:endParaRPr lang="en-US"/>
        </a:p>
      </dgm:t>
    </dgm:pt>
    <dgm:pt modelId="{75AB9162-E6A7-2241-8878-69FE2B819707}" type="sibTrans" cxnId="{90577719-43A7-7841-A4BE-A833360E0AE1}">
      <dgm:prSet/>
      <dgm:spPr/>
      <dgm:t>
        <a:bodyPr/>
        <a:lstStyle/>
        <a:p>
          <a:endParaRPr lang="en-US"/>
        </a:p>
      </dgm:t>
    </dgm:pt>
    <dgm:pt modelId="{A3EF02D7-1C58-FA4F-886B-5F9ADC0D2FDE}">
      <dgm:prSet/>
      <dgm:spPr/>
      <dgm:t>
        <a:bodyPr/>
        <a:lstStyle/>
        <a:p>
          <a:pPr marL="484632" rtl="0"/>
          <a:r>
            <a:rPr lang="en-US" dirty="0" smtClean="0">
              <a:latin typeface="+mj-lt"/>
            </a:rPr>
            <a:t>Cryptographically protected interposed between a database and the access interface</a:t>
          </a:r>
          <a:endParaRPr lang="en-US" dirty="0">
            <a:latin typeface="+mj-lt"/>
          </a:endParaRPr>
        </a:p>
      </dgm:t>
    </dgm:pt>
    <dgm:pt modelId="{63B3C601-C372-EE44-883D-5AAC0A0B9F3D}" type="parTrans" cxnId="{7C3106A5-5AAD-AC47-AF5D-AC45E1B6D318}">
      <dgm:prSet/>
      <dgm:spPr/>
      <dgm:t>
        <a:bodyPr/>
        <a:lstStyle/>
        <a:p>
          <a:endParaRPr lang="en-US"/>
        </a:p>
      </dgm:t>
    </dgm:pt>
    <dgm:pt modelId="{DEA648FE-829D-864C-93DE-3E862933DA8D}" type="sibTrans" cxnId="{7C3106A5-5AAD-AC47-AF5D-AC45E1B6D318}">
      <dgm:prSet/>
      <dgm:spPr/>
      <dgm:t>
        <a:bodyPr/>
        <a:lstStyle/>
        <a:p>
          <a:endParaRPr lang="en-US"/>
        </a:p>
      </dgm:t>
    </dgm:pt>
    <dgm:pt modelId="{5AAA9763-FF79-EB4F-BF1B-A499BB5A60A9}">
      <dgm:prSet/>
      <dgm:spPr/>
      <dgm:t>
        <a:bodyPr/>
        <a:lstStyle/>
        <a:p>
          <a:pPr marL="484632" rtl="0"/>
          <a:r>
            <a:rPr lang="en-US" dirty="0" smtClean="0">
              <a:latin typeface="+mj-lt"/>
            </a:rPr>
            <a:t>Analogous to a firewall or intrusion prevention device</a:t>
          </a:r>
          <a:endParaRPr lang="en-US" dirty="0">
            <a:latin typeface="+mj-lt"/>
          </a:endParaRPr>
        </a:p>
      </dgm:t>
    </dgm:pt>
    <dgm:pt modelId="{DB7E334C-9AB5-DD4F-80CC-79C7817A148F}" type="parTrans" cxnId="{5D98FEF2-60FE-4E43-852D-6505462307D9}">
      <dgm:prSet/>
      <dgm:spPr/>
      <dgm:t>
        <a:bodyPr/>
        <a:lstStyle/>
        <a:p>
          <a:endParaRPr lang="en-US"/>
        </a:p>
      </dgm:t>
    </dgm:pt>
    <dgm:pt modelId="{EC54702D-7DA6-4842-B73C-F836CA5451AB}" type="sibTrans" cxnId="{5D98FEF2-60FE-4E43-852D-6505462307D9}">
      <dgm:prSet/>
      <dgm:spPr/>
      <dgm:t>
        <a:bodyPr/>
        <a:lstStyle/>
        <a:p>
          <a:endParaRPr lang="en-US"/>
        </a:p>
      </dgm:t>
    </dgm:pt>
    <dgm:pt modelId="{4FAB10BC-7A5F-FE42-A6E9-54C4BAF3BB72}">
      <dgm:prSet/>
      <dgm:spPr/>
      <dgm:t>
        <a:bodyPr/>
        <a:lstStyle/>
        <a:p>
          <a:pPr marL="484632" rtl="0"/>
          <a:r>
            <a:rPr lang="en-US" dirty="0" smtClean="0">
              <a:latin typeface="+mj-lt"/>
            </a:rPr>
            <a:t>Verifies user access permissions and credentials</a:t>
          </a:r>
          <a:endParaRPr lang="en-US" dirty="0">
            <a:latin typeface="+mj-lt"/>
          </a:endParaRPr>
        </a:p>
      </dgm:t>
    </dgm:pt>
    <dgm:pt modelId="{44E819B6-87A2-2D40-824E-607CB2590592}" type="parTrans" cxnId="{68EBDF94-3495-3F4D-BACC-19BF2E226EF7}">
      <dgm:prSet/>
      <dgm:spPr/>
      <dgm:t>
        <a:bodyPr/>
        <a:lstStyle/>
        <a:p>
          <a:endParaRPr lang="en-US"/>
        </a:p>
      </dgm:t>
    </dgm:pt>
    <dgm:pt modelId="{F2CF1049-4687-3645-8290-69E83105145A}" type="sibTrans" cxnId="{68EBDF94-3495-3F4D-BACC-19BF2E226EF7}">
      <dgm:prSet/>
      <dgm:spPr/>
      <dgm:t>
        <a:bodyPr/>
        <a:lstStyle/>
        <a:p>
          <a:endParaRPr lang="en-US"/>
        </a:p>
      </dgm:t>
    </dgm:pt>
    <dgm:pt modelId="{156DF0CC-4F02-4644-B0F0-8BAC6A47748D}">
      <dgm:prSet/>
      <dgm:spPr/>
      <dgm:t>
        <a:bodyPr/>
        <a:lstStyle/>
        <a:p>
          <a:pPr marL="484632" rtl="0"/>
          <a:r>
            <a:rPr lang="en-US" dirty="0" smtClean="0">
              <a:latin typeface="+mj-lt"/>
            </a:rPr>
            <a:t>Creates an audit log</a:t>
          </a:r>
          <a:endParaRPr lang="en-US" dirty="0">
            <a:latin typeface="+mj-lt"/>
          </a:endParaRPr>
        </a:p>
      </dgm:t>
    </dgm:pt>
    <dgm:pt modelId="{2CD55FE9-9253-F641-9100-1BBBD23FB4A2}" type="parTrans" cxnId="{8CC8FE02-E33C-014D-A592-48BBE87187DF}">
      <dgm:prSet/>
      <dgm:spPr/>
      <dgm:t>
        <a:bodyPr/>
        <a:lstStyle/>
        <a:p>
          <a:endParaRPr lang="en-US"/>
        </a:p>
      </dgm:t>
    </dgm:pt>
    <dgm:pt modelId="{BFBEBB67-9ABE-AC48-8E66-121A283369E1}" type="sibTrans" cxnId="{8CC8FE02-E33C-014D-A592-48BBE87187DF}">
      <dgm:prSet/>
      <dgm:spPr/>
      <dgm:t>
        <a:bodyPr/>
        <a:lstStyle/>
        <a:p>
          <a:endParaRPr lang="en-US"/>
        </a:p>
      </dgm:t>
    </dgm:pt>
    <dgm:pt modelId="{7C0AEB09-B355-644B-92FD-A847EAC707F8}">
      <dgm:prSet/>
      <dgm:spPr/>
      <dgm:t>
        <a:bodyPr/>
        <a:lstStyle/>
        <a:p>
          <a:pPr rtl="0"/>
          <a:r>
            <a:rPr lang="en-US" b="1" dirty="0" smtClean="0">
              <a:solidFill>
                <a:srgbClr val="000000"/>
              </a:solidFill>
              <a:latin typeface="+mj-lt"/>
            </a:rPr>
            <a:t>The owner of a database installs a privacy appliance tailored to the database content and structure and to its intended use by outside organizations</a:t>
          </a:r>
          <a:endParaRPr lang="en-US" b="1" dirty="0">
            <a:solidFill>
              <a:srgbClr val="000000"/>
            </a:solidFill>
            <a:latin typeface="+mj-lt"/>
          </a:endParaRPr>
        </a:p>
      </dgm:t>
    </dgm:pt>
    <dgm:pt modelId="{B4D85AAC-FECC-E346-B983-4B34BAD87CB4}" type="parTrans" cxnId="{1236FD52-2AFA-0943-B603-D6E98328FC10}">
      <dgm:prSet/>
      <dgm:spPr/>
      <dgm:t>
        <a:bodyPr/>
        <a:lstStyle/>
        <a:p>
          <a:endParaRPr lang="en-US"/>
        </a:p>
      </dgm:t>
    </dgm:pt>
    <dgm:pt modelId="{AD2237CD-CB74-834D-B0C6-C12327D34A9E}" type="sibTrans" cxnId="{1236FD52-2AFA-0943-B603-D6E98328FC10}">
      <dgm:prSet/>
      <dgm:spPr/>
      <dgm:t>
        <a:bodyPr/>
        <a:lstStyle/>
        <a:p>
          <a:endParaRPr lang="en-US"/>
        </a:p>
      </dgm:t>
    </dgm:pt>
    <dgm:pt modelId="{3BA5411B-A86C-5049-AE07-9A97AAE3F23E}">
      <dgm:prSet/>
      <dgm:spPr/>
      <dgm:t>
        <a:bodyPr/>
        <a:lstStyle/>
        <a:p>
          <a:pPr rtl="0"/>
          <a:r>
            <a:rPr lang="en-US" b="1" dirty="0" smtClean="0">
              <a:solidFill>
                <a:srgbClr val="000000"/>
              </a:solidFill>
              <a:latin typeface="+mj-lt"/>
            </a:rPr>
            <a:t>An independently operated privacy appliance can interact with multiple databases from multiple organizations to collect and interconnect data for their ultimate use by law enforcement, an intelligence user, or other appropriate user</a:t>
          </a:r>
          <a:endParaRPr lang="en-US" b="1" dirty="0">
            <a:solidFill>
              <a:srgbClr val="000000"/>
            </a:solidFill>
            <a:latin typeface="+mj-lt"/>
          </a:endParaRPr>
        </a:p>
      </dgm:t>
    </dgm:pt>
    <dgm:pt modelId="{5C0FE647-1196-F14A-82F6-E28E1F224987}" type="parTrans" cxnId="{B5678F18-A51F-5849-89B0-92363BB645A4}">
      <dgm:prSet/>
      <dgm:spPr/>
      <dgm:t>
        <a:bodyPr/>
        <a:lstStyle/>
        <a:p>
          <a:endParaRPr lang="en-US"/>
        </a:p>
      </dgm:t>
    </dgm:pt>
    <dgm:pt modelId="{7999838C-5BAE-6049-AB39-D31E908A42C5}" type="sibTrans" cxnId="{B5678F18-A51F-5849-89B0-92363BB645A4}">
      <dgm:prSet/>
      <dgm:spPr/>
      <dgm:t>
        <a:bodyPr/>
        <a:lstStyle/>
        <a:p>
          <a:endParaRPr lang="en-US"/>
        </a:p>
      </dgm:t>
    </dgm:pt>
    <dgm:pt modelId="{A79F8FE0-FAB5-544C-BF93-F75A70072060}" type="pres">
      <dgm:prSet presAssocID="{F7102510-BD98-9D4D-A254-3BA0B51EE01E}" presName="linear" presStyleCnt="0">
        <dgm:presLayoutVars>
          <dgm:animLvl val="lvl"/>
          <dgm:resizeHandles val="exact"/>
        </dgm:presLayoutVars>
      </dgm:prSet>
      <dgm:spPr/>
      <dgm:t>
        <a:bodyPr/>
        <a:lstStyle/>
        <a:p>
          <a:endParaRPr lang="en-US"/>
        </a:p>
      </dgm:t>
    </dgm:pt>
    <dgm:pt modelId="{61138426-54FD-7F46-80EC-AA4EB26705F3}" type="pres">
      <dgm:prSet presAssocID="{65441F96-361B-7C46-A04F-BD11BAE61B45}" presName="parentText" presStyleLbl="node1" presStyleIdx="0" presStyleCnt="3">
        <dgm:presLayoutVars>
          <dgm:chMax val="0"/>
          <dgm:bulletEnabled val="1"/>
        </dgm:presLayoutVars>
      </dgm:prSet>
      <dgm:spPr/>
      <dgm:t>
        <a:bodyPr/>
        <a:lstStyle/>
        <a:p>
          <a:endParaRPr lang="en-US"/>
        </a:p>
      </dgm:t>
    </dgm:pt>
    <dgm:pt modelId="{43552620-1F71-BE46-8A01-7F64836087EC}" type="pres">
      <dgm:prSet presAssocID="{65441F96-361B-7C46-A04F-BD11BAE61B45}" presName="childText" presStyleLbl="revTx" presStyleIdx="0" presStyleCnt="1">
        <dgm:presLayoutVars>
          <dgm:bulletEnabled val="1"/>
        </dgm:presLayoutVars>
      </dgm:prSet>
      <dgm:spPr/>
      <dgm:t>
        <a:bodyPr/>
        <a:lstStyle/>
        <a:p>
          <a:endParaRPr lang="en-US"/>
        </a:p>
      </dgm:t>
    </dgm:pt>
    <dgm:pt modelId="{9AF665E1-B150-B941-B61F-F55A46A5E7F0}" type="pres">
      <dgm:prSet presAssocID="{7C0AEB09-B355-644B-92FD-A847EAC707F8}" presName="parentText" presStyleLbl="node1" presStyleIdx="1" presStyleCnt="3">
        <dgm:presLayoutVars>
          <dgm:chMax val="0"/>
          <dgm:bulletEnabled val="1"/>
        </dgm:presLayoutVars>
      </dgm:prSet>
      <dgm:spPr/>
      <dgm:t>
        <a:bodyPr/>
        <a:lstStyle/>
        <a:p>
          <a:endParaRPr lang="en-US"/>
        </a:p>
      </dgm:t>
    </dgm:pt>
    <dgm:pt modelId="{27429544-F9F0-774F-A6E2-8563A8591CC1}" type="pres">
      <dgm:prSet presAssocID="{AD2237CD-CB74-834D-B0C6-C12327D34A9E}" presName="spacer" presStyleCnt="0"/>
      <dgm:spPr/>
    </dgm:pt>
    <dgm:pt modelId="{AE331F7D-CE4E-8849-B860-73BE511328D9}" type="pres">
      <dgm:prSet presAssocID="{3BA5411B-A86C-5049-AE07-9A97AAE3F23E}" presName="parentText" presStyleLbl="node1" presStyleIdx="2" presStyleCnt="3">
        <dgm:presLayoutVars>
          <dgm:chMax val="0"/>
          <dgm:bulletEnabled val="1"/>
        </dgm:presLayoutVars>
      </dgm:prSet>
      <dgm:spPr/>
      <dgm:t>
        <a:bodyPr/>
        <a:lstStyle/>
        <a:p>
          <a:endParaRPr lang="en-US"/>
        </a:p>
      </dgm:t>
    </dgm:pt>
  </dgm:ptLst>
  <dgm:cxnLst>
    <dgm:cxn modelId="{7C3106A5-5AAD-AC47-AF5D-AC45E1B6D318}" srcId="{65441F96-361B-7C46-A04F-BD11BAE61B45}" destId="{A3EF02D7-1C58-FA4F-886B-5F9ADC0D2FDE}" srcOrd="1" destOrd="0" parTransId="{63B3C601-C372-EE44-883D-5AAC0A0B9F3D}" sibTransId="{DEA648FE-829D-864C-93DE-3E862933DA8D}"/>
    <dgm:cxn modelId="{482D9F9F-884B-47FF-9D69-6863EBBA1D70}" type="presOf" srcId="{F7102510-BD98-9D4D-A254-3BA0B51EE01E}" destId="{A79F8FE0-FAB5-544C-BF93-F75A70072060}" srcOrd="0" destOrd="0" presId="urn:microsoft.com/office/officeart/2005/8/layout/vList2"/>
    <dgm:cxn modelId="{05F9A112-BF1E-49CB-A76C-194DD1F5F7F0}" type="presOf" srcId="{4FAB10BC-7A5F-FE42-A6E9-54C4BAF3BB72}" destId="{43552620-1F71-BE46-8A01-7F64836087EC}" srcOrd="0" destOrd="3" presId="urn:microsoft.com/office/officeart/2005/8/layout/vList2"/>
    <dgm:cxn modelId="{D0E52946-A28E-4067-B3C7-937A41CF2259}" type="presOf" srcId="{A3EF02D7-1C58-FA4F-886B-5F9ADC0D2FDE}" destId="{43552620-1F71-BE46-8A01-7F64836087EC}" srcOrd="0" destOrd="1" presId="urn:microsoft.com/office/officeart/2005/8/layout/vList2"/>
    <dgm:cxn modelId="{90577719-43A7-7841-A4BE-A833360E0AE1}" srcId="{65441F96-361B-7C46-A04F-BD11BAE61B45}" destId="{5FD89047-8088-B34F-983A-5D74200F5A04}" srcOrd="0" destOrd="0" parTransId="{7CBC30EE-BC67-F34E-98DF-CC8DB9FBE35D}" sibTransId="{75AB9162-E6A7-2241-8878-69FE2B819707}"/>
    <dgm:cxn modelId="{20AB1A1D-AFE8-4470-A51F-2FB44A7510F9}" type="presOf" srcId="{156DF0CC-4F02-4644-B0F0-8BAC6A47748D}" destId="{43552620-1F71-BE46-8A01-7F64836087EC}" srcOrd="0" destOrd="4" presId="urn:microsoft.com/office/officeart/2005/8/layout/vList2"/>
    <dgm:cxn modelId="{53404FC5-5CED-437D-A026-C4806C584F9A}" type="presOf" srcId="{7C0AEB09-B355-644B-92FD-A847EAC707F8}" destId="{9AF665E1-B150-B941-B61F-F55A46A5E7F0}" srcOrd="0" destOrd="0" presId="urn:microsoft.com/office/officeart/2005/8/layout/vList2"/>
    <dgm:cxn modelId="{64A1AE34-7CB7-4336-8D6A-CFB208D8FF4E}" type="presOf" srcId="{3BA5411B-A86C-5049-AE07-9A97AAE3F23E}" destId="{AE331F7D-CE4E-8849-B860-73BE511328D9}" srcOrd="0" destOrd="0" presId="urn:microsoft.com/office/officeart/2005/8/layout/vList2"/>
    <dgm:cxn modelId="{68EBDF94-3495-3F4D-BACC-19BF2E226EF7}" srcId="{65441F96-361B-7C46-A04F-BD11BAE61B45}" destId="{4FAB10BC-7A5F-FE42-A6E9-54C4BAF3BB72}" srcOrd="3" destOrd="0" parTransId="{44E819B6-87A2-2D40-824E-607CB2590592}" sibTransId="{F2CF1049-4687-3645-8290-69E83105145A}"/>
    <dgm:cxn modelId="{5D98FEF2-60FE-4E43-852D-6505462307D9}" srcId="{65441F96-361B-7C46-A04F-BD11BAE61B45}" destId="{5AAA9763-FF79-EB4F-BF1B-A499BB5A60A9}" srcOrd="2" destOrd="0" parTransId="{DB7E334C-9AB5-DD4F-80CC-79C7817A148F}" sibTransId="{EC54702D-7DA6-4842-B73C-F836CA5451AB}"/>
    <dgm:cxn modelId="{B50306BB-6DCC-459B-A343-AC2B52CCD24D}" type="presOf" srcId="{5FD89047-8088-B34F-983A-5D74200F5A04}" destId="{43552620-1F71-BE46-8A01-7F64836087EC}" srcOrd="0" destOrd="0" presId="urn:microsoft.com/office/officeart/2005/8/layout/vList2"/>
    <dgm:cxn modelId="{8CC8FE02-E33C-014D-A592-48BBE87187DF}" srcId="{65441F96-361B-7C46-A04F-BD11BAE61B45}" destId="{156DF0CC-4F02-4644-B0F0-8BAC6A47748D}" srcOrd="4" destOrd="0" parTransId="{2CD55FE9-9253-F641-9100-1BBBD23FB4A2}" sibTransId="{BFBEBB67-9ABE-AC48-8E66-121A283369E1}"/>
    <dgm:cxn modelId="{1236FD52-2AFA-0943-B603-D6E98328FC10}" srcId="{F7102510-BD98-9D4D-A254-3BA0B51EE01E}" destId="{7C0AEB09-B355-644B-92FD-A847EAC707F8}" srcOrd="1" destOrd="0" parTransId="{B4D85AAC-FECC-E346-B983-4B34BAD87CB4}" sibTransId="{AD2237CD-CB74-834D-B0C6-C12327D34A9E}"/>
    <dgm:cxn modelId="{B5678F18-A51F-5849-89B0-92363BB645A4}" srcId="{F7102510-BD98-9D4D-A254-3BA0B51EE01E}" destId="{3BA5411B-A86C-5049-AE07-9A97AAE3F23E}" srcOrd="2" destOrd="0" parTransId="{5C0FE647-1196-F14A-82F6-E28E1F224987}" sibTransId="{7999838C-5BAE-6049-AB39-D31E908A42C5}"/>
    <dgm:cxn modelId="{1B93AC8B-8178-194A-961C-AACB53A6260F}" srcId="{F7102510-BD98-9D4D-A254-3BA0B51EE01E}" destId="{65441F96-361B-7C46-A04F-BD11BAE61B45}" srcOrd="0" destOrd="0" parTransId="{4F13FFB3-3C42-7A49-8E81-B982AD15107F}" sibTransId="{E9B13C13-47FA-5C45-AFA0-F60CAB5E274F}"/>
    <dgm:cxn modelId="{2DF09072-2020-48E4-891E-990E3DB92DDF}" type="presOf" srcId="{5AAA9763-FF79-EB4F-BF1B-A499BB5A60A9}" destId="{43552620-1F71-BE46-8A01-7F64836087EC}" srcOrd="0" destOrd="2" presId="urn:microsoft.com/office/officeart/2005/8/layout/vList2"/>
    <dgm:cxn modelId="{E01469F2-5CC0-4579-ABBD-39BA2D1F460B}" type="presOf" srcId="{65441F96-361B-7C46-A04F-BD11BAE61B45}" destId="{61138426-54FD-7F46-80EC-AA4EB26705F3}" srcOrd="0" destOrd="0" presId="urn:microsoft.com/office/officeart/2005/8/layout/vList2"/>
    <dgm:cxn modelId="{ECDF36AF-CA7D-4EA1-83BE-944DA4D6ED41}" type="presParOf" srcId="{A79F8FE0-FAB5-544C-BF93-F75A70072060}" destId="{61138426-54FD-7F46-80EC-AA4EB26705F3}" srcOrd="0" destOrd="0" presId="urn:microsoft.com/office/officeart/2005/8/layout/vList2"/>
    <dgm:cxn modelId="{F24BC32B-87A0-4077-BE9C-85240D184FCC}" type="presParOf" srcId="{A79F8FE0-FAB5-544C-BF93-F75A70072060}" destId="{43552620-1F71-BE46-8A01-7F64836087EC}" srcOrd="1" destOrd="0" presId="urn:microsoft.com/office/officeart/2005/8/layout/vList2"/>
    <dgm:cxn modelId="{32CA1DA1-769B-497B-AC07-A04744FC7002}" type="presParOf" srcId="{A79F8FE0-FAB5-544C-BF93-F75A70072060}" destId="{9AF665E1-B150-B941-B61F-F55A46A5E7F0}" srcOrd="2" destOrd="0" presId="urn:microsoft.com/office/officeart/2005/8/layout/vList2"/>
    <dgm:cxn modelId="{4797077A-EB27-41D1-BC17-456DBD53319F}" type="presParOf" srcId="{A79F8FE0-FAB5-544C-BF93-F75A70072060}" destId="{27429544-F9F0-774F-A6E2-8563A8591CC1}" srcOrd="3" destOrd="0" presId="urn:microsoft.com/office/officeart/2005/8/layout/vList2"/>
    <dgm:cxn modelId="{2A1A5E57-09CB-4999-9CA8-0A40E4E48929}" type="presParOf" srcId="{A79F8FE0-FAB5-544C-BF93-F75A70072060}" destId="{AE331F7D-CE4E-8849-B860-73BE511328D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38426-54FD-7F46-80EC-AA4EB26705F3}">
      <dsp:nvSpPr>
        <dsp:cNvPr id="0" name=""/>
        <dsp:cNvSpPr/>
      </dsp:nvSpPr>
      <dsp:spPr>
        <a:xfrm>
          <a:off x="0" y="298957"/>
          <a:ext cx="8964488" cy="1118812"/>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dirty="0" smtClean="0">
              <a:solidFill>
                <a:srgbClr val="000000"/>
              </a:solidFill>
              <a:latin typeface="+mj-lt"/>
            </a:rPr>
            <a:t>In terms of technical approaches the requirements for privacy protection for information systems can be addressed in the context of database security</a:t>
          </a:r>
          <a:endParaRPr lang="en-US" sz="2000" b="1" kern="1200" dirty="0">
            <a:solidFill>
              <a:srgbClr val="000000"/>
            </a:solidFill>
            <a:latin typeface="+mj-lt"/>
          </a:endParaRPr>
        </a:p>
      </dsp:txBody>
      <dsp:txXfrm>
        <a:off x="54616" y="353573"/>
        <a:ext cx="8855256" cy="1009580"/>
      </dsp:txXfrm>
    </dsp:sp>
    <dsp:sp modelId="{43552620-1F71-BE46-8A01-7F64836087EC}">
      <dsp:nvSpPr>
        <dsp:cNvPr id="0" name=""/>
        <dsp:cNvSpPr/>
      </dsp:nvSpPr>
      <dsp:spPr>
        <a:xfrm>
          <a:off x="0" y="1417769"/>
          <a:ext cx="8964488" cy="136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622" tIns="25400" rIns="142240" bIns="25400" numCol="1" spcCol="1270" anchor="t" anchorCtr="0">
          <a:noAutofit/>
        </a:bodyPr>
        <a:lstStyle/>
        <a:p>
          <a:pPr marL="484632" lvl="1" indent="-171450" algn="l" defTabSz="711200" rtl="0">
            <a:lnSpc>
              <a:spcPct val="90000"/>
            </a:lnSpc>
            <a:spcBef>
              <a:spcPct val="0"/>
            </a:spcBef>
            <a:spcAft>
              <a:spcPct val="20000"/>
            </a:spcAft>
            <a:buChar char="••"/>
          </a:pPr>
          <a:r>
            <a:rPr lang="en-US" sz="1600" kern="1200" dirty="0" smtClean="0">
              <a:latin typeface="+mj-lt"/>
            </a:rPr>
            <a:t>Tamper-resistant</a:t>
          </a:r>
          <a:endParaRPr lang="en-US" sz="1600" kern="1200" dirty="0">
            <a:latin typeface="+mj-lt"/>
          </a:endParaRPr>
        </a:p>
        <a:p>
          <a:pPr marL="484632" lvl="1" indent="-171450" algn="l" defTabSz="711200" rtl="0">
            <a:lnSpc>
              <a:spcPct val="90000"/>
            </a:lnSpc>
            <a:spcBef>
              <a:spcPct val="0"/>
            </a:spcBef>
            <a:spcAft>
              <a:spcPct val="20000"/>
            </a:spcAft>
            <a:buChar char="••"/>
          </a:pPr>
          <a:r>
            <a:rPr lang="en-US" sz="1600" kern="1200" dirty="0" smtClean="0">
              <a:latin typeface="+mj-lt"/>
            </a:rPr>
            <a:t>Cryptographically protected interposed between a database and the access interface</a:t>
          </a:r>
          <a:endParaRPr lang="en-US" sz="1600" kern="1200" dirty="0">
            <a:latin typeface="+mj-lt"/>
          </a:endParaRPr>
        </a:p>
        <a:p>
          <a:pPr marL="484632" lvl="1" indent="-171450" algn="l" defTabSz="711200" rtl="0">
            <a:lnSpc>
              <a:spcPct val="90000"/>
            </a:lnSpc>
            <a:spcBef>
              <a:spcPct val="0"/>
            </a:spcBef>
            <a:spcAft>
              <a:spcPct val="20000"/>
            </a:spcAft>
            <a:buChar char="••"/>
          </a:pPr>
          <a:r>
            <a:rPr lang="en-US" sz="1600" kern="1200" dirty="0" smtClean="0">
              <a:latin typeface="+mj-lt"/>
            </a:rPr>
            <a:t>Analogous to a firewall or intrusion prevention device</a:t>
          </a:r>
          <a:endParaRPr lang="en-US" sz="1600" kern="1200" dirty="0">
            <a:latin typeface="+mj-lt"/>
          </a:endParaRPr>
        </a:p>
        <a:p>
          <a:pPr marL="484632" lvl="1" indent="-171450" algn="l" defTabSz="711200" rtl="0">
            <a:lnSpc>
              <a:spcPct val="90000"/>
            </a:lnSpc>
            <a:spcBef>
              <a:spcPct val="0"/>
            </a:spcBef>
            <a:spcAft>
              <a:spcPct val="20000"/>
            </a:spcAft>
            <a:buChar char="••"/>
          </a:pPr>
          <a:r>
            <a:rPr lang="en-US" sz="1600" kern="1200" dirty="0" smtClean="0">
              <a:latin typeface="+mj-lt"/>
            </a:rPr>
            <a:t>Verifies user access permissions and credentials</a:t>
          </a:r>
          <a:endParaRPr lang="en-US" sz="1600" kern="1200" dirty="0">
            <a:latin typeface="+mj-lt"/>
          </a:endParaRPr>
        </a:p>
        <a:p>
          <a:pPr marL="484632" lvl="1" indent="-171450" algn="l" defTabSz="711200" rtl="0">
            <a:lnSpc>
              <a:spcPct val="90000"/>
            </a:lnSpc>
            <a:spcBef>
              <a:spcPct val="0"/>
            </a:spcBef>
            <a:spcAft>
              <a:spcPct val="20000"/>
            </a:spcAft>
            <a:buChar char="••"/>
          </a:pPr>
          <a:r>
            <a:rPr lang="en-US" sz="1600" kern="1200" dirty="0" smtClean="0">
              <a:latin typeface="+mj-lt"/>
            </a:rPr>
            <a:t>Creates an audit log</a:t>
          </a:r>
          <a:endParaRPr lang="en-US" sz="1600" kern="1200" dirty="0">
            <a:latin typeface="+mj-lt"/>
          </a:endParaRPr>
        </a:p>
      </dsp:txBody>
      <dsp:txXfrm>
        <a:off x="0" y="1417769"/>
        <a:ext cx="8964488" cy="1366200"/>
      </dsp:txXfrm>
    </dsp:sp>
    <dsp:sp modelId="{9AF665E1-B150-B941-B61F-F55A46A5E7F0}">
      <dsp:nvSpPr>
        <dsp:cNvPr id="0" name=""/>
        <dsp:cNvSpPr/>
      </dsp:nvSpPr>
      <dsp:spPr>
        <a:xfrm>
          <a:off x="0" y="2783969"/>
          <a:ext cx="8964488" cy="1118812"/>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dirty="0" smtClean="0">
              <a:solidFill>
                <a:srgbClr val="000000"/>
              </a:solidFill>
              <a:latin typeface="+mj-lt"/>
            </a:rPr>
            <a:t>The owner of a database installs a privacy appliance tailored to the database content and structure and to its intended use by outside organizations</a:t>
          </a:r>
          <a:endParaRPr lang="en-US" sz="2000" b="1" kern="1200" dirty="0">
            <a:solidFill>
              <a:srgbClr val="000000"/>
            </a:solidFill>
            <a:latin typeface="+mj-lt"/>
          </a:endParaRPr>
        </a:p>
      </dsp:txBody>
      <dsp:txXfrm>
        <a:off x="54616" y="2838585"/>
        <a:ext cx="8855256" cy="1009580"/>
      </dsp:txXfrm>
    </dsp:sp>
    <dsp:sp modelId="{AE331F7D-CE4E-8849-B860-73BE511328D9}">
      <dsp:nvSpPr>
        <dsp:cNvPr id="0" name=""/>
        <dsp:cNvSpPr/>
      </dsp:nvSpPr>
      <dsp:spPr>
        <a:xfrm>
          <a:off x="0" y="3960382"/>
          <a:ext cx="8964488" cy="1118812"/>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dirty="0" smtClean="0">
              <a:solidFill>
                <a:srgbClr val="000000"/>
              </a:solidFill>
              <a:latin typeface="+mj-lt"/>
            </a:rPr>
            <a:t>An independently operated privacy appliance can interact with multiple databases from multiple organizations to collect and interconnect data for their ultimate use by law enforcement, an intelligence user, or other appropriate user</a:t>
          </a:r>
          <a:endParaRPr lang="en-US" sz="2000" b="1" kern="1200" dirty="0">
            <a:solidFill>
              <a:srgbClr val="000000"/>
            </a:solidFill>
            <a:latin typeface="+mj-lt"/>
          </a:endParaRPr>
        </a:p>
      </dsp:txBody>
      <dsp:txXfrm>
        <a:off x="54616" y="4014998"/>
        <a:ext cx="8855256" cy="10095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3"/>
            <a:ext cx="3037840" cy="464820"/>
          </a:xfrm>
          <a:prstGeom prst="rect">
            <a:avLst/>
          </a:prstGeom>
        </p:spPr>
        <p:txBody>
          <a:bodyPr vert="horz" lIns="92650" tIns="46324" rIns="92650" bIns="46324" rtlCol="0"/>
          <a:lstStyle>
            <a:lvl1pPr algn="l">
              <a:defRPr sz="1200"/>
            </a:lvl1pPr>
          </a:lstStyle>
          <a:p>
            <a:endParaRPr lang="en-US"/>
          </a:p>
        </p:txBody>
      </p:sp>
      <p:sp>
        <p:nvSpPr>
          <p:cNvPr id="3" name="Date Placeholder 2"/>
          <p:cNvSpPr>
            <a:spLocks noGrp="1"/>
          </p:cNvSpPr>
          <p:nvPr>
            <p:ph type="dt" sz="quarter" idx="1"/>
          </p:nvPr>
        </p:nvSpPr>
        <p:spPr>
          <a:xfrm>
            <a:off x="3970942" y="3"/>
            <a:ext cx="3037840" cy="464820"/>
          </a:xfrm>
          <a:prstGeom prst="rect">
            <a:avLst/>
          </a:prstGeom>
        </p:spPr>
        <p:txBody>
          <a:bodyPr vert="horz" lIns="92650" tIns="46324" rIns="92650" bIns="46324" rtlCol="0"/>
          <a:lstStyle>
            <a:lvl1pPr algn="r">
              <a:defRPr sz="1200"/>
            </a:lvl1pPr>
          </a:lstStyle>
          <a:p>
            <a:fld id="{4B7564A2-43F0-4770-8EDE-84AD5A60E935}" type="datetimeFigureOut">
              <a:rPr lang="en-US" smtClean="0"/>
              <a:t>11/13/2014</a:t>
            </a:fld>
            <a:endParaRPr lang="en-US"/>
          </a:p>
        </p:txBody>
      </p:sp>
      <p:sp>
        <p:nvSpPr>
          <p:cNvPr id="4" name="Footer Placeholder 3"/>
          <p:cNvSpPr>
            <a:spLocks noGrp="1"/>
          </p:cNvSpPr>
          <p:nvPr>
            <p:ph type="ftr" sz="quarter" idx="2"/>
          </p:nvPr>
        </p:nvSpPr>
        <p:spPr>
          <a:xfrm>
            <a:off x="3" y="8829967"/>
            <a:ext cx="3037840" cy="464820"/>
          </a:xfrm>
          <a:prstGeom prst="rect">
            <a:avLst/>
          </a:prstGeom>
        </p:spPr>
        <p:txBody>
          <a:bodyPr vert="horz" lIns="92650" tIns="46324" rIns="92650" bIns="46324" rtlCol="0" anchor="b"/>
          <a:lstStyle>
            <a:lvl1pPr algn="l">
              <a:defRPr sz="1200"/>
            </a:lvl1pPr>
          </a:lstStyle>
          <a:p>
            <a:endParaRPr lang="en-US"/>
          </a:p>
        </p:txBody>
      </p:sp>
      <p:sp>
        <p:nvSpPr>
          <p:cNvPr id="5" name="Slide Number Placeholder 4"/>
          <p:cNvSpPr>
            <a:spLocks noGrp="1"/>
          </p:cNvSpPr>
          <p:nvPr>
            <p:ph type="sldNum" sz="quarter" idx="3"/>
          </p:nvPr>
        </p:nvSpPr>
        <p:spPr>
          <a:xfrm>
            <a:off x="3970942" y="8829967"/>
            <a:ext cx="3037840" cy="464820"/>
          </a:xfrm>
          <a:prstGeom prst="rect">
            <a:avLst/>
          </a:prstGeom>
        </p:spPr>
        <p:txBody>
          <a:bodyPr vert="horz" lIns="92650" tIns="46324" rIns="92650" bIns="46324" rtlCol="0" anchor="b"/>
          <a:lstStyle>
            <a:lvl1pPr algn="r">
              <a:defRPr sz="1200"/>
            </a:lvl1pPr>
          </a:lstStyle>
          <a:p>
            <a:fld id="{F8FA9BA9-05CD-4B8E-9598-56888303459E}" type="slidenum">
              <a:rPr lang="en-US" smtClean="0"/>
              <a:t>‹#›</a:t>
            </a:fld>
            <a:endParaRPr lang="en-US"/>
          </a:p>
        </p:txBody>
      </p:sp>
    </p:spTree>
    <p:extLst>
      <p:ext uri="{BB962C8B-B14F-4D97-AF65-F5344CB8AC3E}">
        <p14:creationId xmlns:p14="http://schemas.microsoft.com/office/powerpoint/2010/main" val="12905211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3" y="3"/>
            <a:ext cx="3037840" cy="464820"/>
          </a:xfrm>
          <a:prstGeom prst="rect">
            <a:avLst/>
          </a:prstGeom>
          <a:noFill/>
          <a:ln w="9525">
            <a:noFill/>
            <a:miter lim="800000"/>
            <a:headEnd/>
            <a:tailEnd/>
          </a:ln>
          <a:effectLst/>
        </p:spPr>
        <p:txBody>
          <a:bodyPr vert="horz" wrap="square" lIns="92650" tIns="46324" rIns="92650" bIns="46324" numCol="1" anchor="t" anchorCtr="0" compatLnSpc="1">
            <a:prstTxWarp prst="textNoShape">
              <a:avLst/>
            </a:prstTxWarp>
          </a:bodyPr>
          <a:lstStyle>
            <a:lvl1pPr>
              <a:defRPr sz="1200">
                <a:latin typeface="Arial" pitchFamily="-108" charset="0"/>
              </a:defRPr>
            </a:lvl1pPr>
          </a:lstStyle>
          <a:p>
            <a:pPr>
              <a:defRPr/>
            </a:pPr>
            <a:endParaRPr lang="en-AU"/>
          </a:p>
        </p:txBody>
      </p:sp>
      <p:sp>
        <p:nvSpPr>
          <p:cNvPr id="22531" name="Rectangle 3"/>
          <p:cNvSpPr>
            <a:spLocks noGrp="1" noChangeArrowheads="1"/>
          </p:cNvSpPr>
          <p:nvPr>
            <p:ph type="dt" idx="1"/>
          </p:nvPr>
        </p:nvSpPr>
        <p:spPr bwMode="auto">
          <a:xfrm>
            <a:off x="3970942" y="3"/>
            <a:ext cx="3037840" cy="464820"/>
          </a:xfrm>
          <a:prstGeom prst="rect">
            <a:avLst/>
          </a:prstGeom>
          <a:noFill/>
          <a:ln w="9525">
            <a:noFill/>
            <a:miter lim="800000"/>
            <a:headEnd/>
            <a:tailEnd/>
          </a:ln>
          <a:effectLst/>
        </p:spPr>
        <p:txBody>
          <a:bodyPr vert="horz" wrap="square" lIns="92650" tIns="46324" rIns="92650" bIns="46324" numCol="1" anchor="t" anchorCtr="0" compatLnSpc="1">
            <a:prstTxWarp prst="textNoShape">
              <a:avLst/>
            </a:prstTxWarp>
          </a:bodyPr>
          <a:lstStyle>
            <a:lvl1pPr algn="r">
              <a:defRPr sz="1200">
                <a:latin typeface="Arial" pitchFamily="-108"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81100" y="696913"/>
            <a:ext cx="4649788" cy="348615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701041" y="4415791"/>
            <a:ext cx="5608320" cy="4183380"/>
          </a:xfrm>
          <a:prstGeom prst="rect">
            <a:avLst/>
          </a:prstGeom>
          <a:noFill/>
          <a:ln w="9525">
            <a:noFill/>
            <a:miter lim="800000"/>
            <a:headEnd/>
            <a:tailEnd/>
          </a:ln>
          <a:effectLst/>
        </p:spPr>
        <p:txBody>
          <a:bodyPr vert="horz" wrap="square" lIns="92650" tIns="46324" rIns="92650" bIns="46324"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3" y="8829967"/>
            <a:ext cx="3037840" cy="464820"/>
          </a:xfrm>
          <a:prstGeom prst="rect">
            <a:avLst/>
          </a:prstGeom>
          <a:noFill/>
          <a:ln w="9525">
            <a:noFill/>
            <a:miter lim="800000"/>
            <a:headEnd/>
            <a:tailEnd/>
          </a:ln>
          <a:effectLst/>
        </p:spPr>
        <p:txBody>
          <a:bodyPr vert="horz" wrap="square" lIns="92650" tIns="46324" rIns="92650" bIns="46324" numCol="1" anchor="b" anchorCtr="0" compatLnSpc="1">
            <a:prstTxWarp prst="textNoShape">
              <a:avLst/>
            </a:prstTxWarp>
          </a:bodyPr>
          <a:lstStyle>
            <a:lvl1pPr>
              <a:defRPr sz="1200">
                <a:latin typeface="Arial" pitchFamily="-108" charset="0"/>
              </a:defRPr>
            </a:lvl1pPr>
          </a:lstStyle>
          <a:p>
            <a:pPr>
              <a:defRPr/>
            </a:pPr>
            <a:endParaRPr lang="en-AU"/>
          </a:p>
        </p:txBody>
      </p:sp>
      <p:sp>
        <p:nvSpPr>
          <p:cNvPr id="22535" name="Rectangle 7"/>
          <p:cNvSpPr>
            <a:spLocks noGrp="1" noChangeArrowheads="1"/>
          </p:cNvSpPr>
          <p:nvPr>
            <p:ph type="sldNum" sz="quarter" idx="5"/>
          </p:nvPr>
        </p:nvSpPr>
        <p:spPr bwMode="auto">
          <a:xfrm>
            <a:off x="3970942" y="8829967"/>
            <a:ext cx="3037840" cy="464820"/>
          </a:xfrm>
          <a:prstGeom prst="rect">
            <a:avLst/>
          </a:prstGeom>
          <a:noFill/>
          <a:ln w="9525">
            <a:noFill/>
            <a:miter lim="800000"/>
            <a:headEnd/>
            <a:tailEnd/>
          </a:ln>
          <a:effectLst/>
        </p:spPr>
        <p:txBody>
          <a:bodyPr vert="horz" wrap="square" lIns="92650" tIns="46324" rIns="92650" bIns="46324" numCol="1" anchor="b" anchorCtr="0" compatLnSpc="1">
            <a:prstTxWarp prst="textNoShape">
              <a:avLst/>
            </a:prstTxWarp>
          </a:bodyPr>
          <a:lstStyle>
            <a:lvl1pPr algn="r">
              <a:defRPr sz="1200">
                <a:latin typeface="Arial" pitchFamily="-108" charset="0"/>
              </a:defRPr>
            </a:lvl1pPr>
          </a:lstStyle>
          <a:p>
            <a:pPr>
              <a:defRPr/>
            </a:pPr>
            <a:fld id="{9FA45A9E-7761-3846-9783-F10EE5B548CC}" type="slidenum">
              <a:rPr lang="en-AU"/>
              <a:pPr>
                <a:defRPr/>
              </a:pPr>
              <a:t>‹#›</a:t>
            </a:fld>
            <a:endParaRPr lang="en-AU"/>
          </a:p>
        </p:txBody>
      </p:sp>
    </p:spTree>
    <p:extLst>
      <p:ext uri="{BB962C8B-B14F-4D97-AF65-F5344CB8AC3E}">
        <p14:creationId xmlns:p14="http://schemas.microsoft.com/office/powerpoint/2010/main" val="41811602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8" charset="0"/>
        <a:ea typeface="ＭＳ Ｐゴシック" pitchFamily="33" charset="-128"/>
        <a:cs typeface="ＭＳ Ｐゴシック" pitchFamily="33" charset="-128"/>
      </a:defRPr>
    </a:lvl1pPr>
    <a:lvl2pPr marL="4572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2pPr>
    <a:lvl3pPr marL="9144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3pPr>
    <a:lvl4pPr marL="13716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4pPr>
    <a:lvl5pPr marL="18288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3275382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The relative lack of success in bringing cybercriminals to justice has led to an</a:t>
            </a:r>
          </a:p>
          <a:p>
            <a:pPr eaLnBrk="1" hangingPunct="1"/>
            <a:r>
              <a:rPr lang="en-US">
                <a:latin typeface="Times New Roman" charset="0"/>
                <a:ea typeface="ＭＳ Ｐゴシック" charset="0"/>
                <a:cs typeface="ＭＳ Ｐゴシック" charset="0"/>
              </a:rPr>
              <a:t>increase in their numbers, boldness, and the global scale of their operations. It is</a:t>
            </a:r>
          </a:p>
          <a:p>
            <a:pPr eaLnBrk="1" hangingPunct="1"/>
            <a:r>
              <a:rPr lang="en-US">
                <a:latin typeface="Times New Roman" charset="0"/>
                <a:ea typeface="ＭＳ Ｐゴシック" charset="0"/>
                <a:cs typeface="ＭＳ Ｐゴシック" charset="0"/>
              </a:rPr>
              <a:t>difficult to profile cybercriminals in the way that is often done with other types of</a:t>
            </a:r>
          </a:p>
          <a:p>
            <a:pPr eaLnBrk="1" hangingPunct="1"/>
            <a:r>
              <a:rPr lang="en-US">
                <a:latin typeface="Times New Roman" charset="0"/>
                <a:ea typeface="ＭＳ Ｐゴシック" charset="0"/>
                <a:cs typeface="ＭＳ Ｐゴシック" charset="0"/>
              </a:rPr>
              <a:t>repeat offenders. The cybercriminal tends to be young and very computer-savvy,</a:t>
            </a:r>
          </a:p>
          <a:p>
            <a:pPr eaLnBrk="1" hangingPunct="1"/>
            <a:r>
              <a:rPr lang="en-US">
                <a:latin typeface="Times New Roman" charset="0"/>
                <a:ea typeface="ＭＳ Ｐゴシック" charset="0"/>
                <a:cs typeface="ＭＳ Ｐゴシック" charset="0"/>
              </a:rPr>
              <a:t>but the range of behavioral characteristics is wide. Further, there exist no cybercriminal</a:t>
            </a:r>
          </a:p>
          <a:p>
            <a:pPr eaLnBrk="1" hangingPunct="1"/>
            <a:r>
              <a:rPr lang="en-US">
                <a:latin typeface="Times New Roman" charset="0"/>
                <a:ea typeface="ＭＳ Ｐゴシック" charset="0"/>
                <a:cs typeface="ＭＳ Ｐゴシック" charset="0"/>
              </a:rPr>
              <a:t>databases that can point investigators to likely suspects.</a:t>
            </a:r>
          </a:p>
          <a:p>
            <a:pPr eaLnBrk="1" hangingPunct="1"/>
            <a:endParaRPr lang="en-US">
              <a:latin typeface="Times New Roman" charset="0"/>
              <a:ea typeface="ＭＳ Ｐゴシック" charset="0"/>
              <a:cs typeface="ＭＳ Ｐゴシック" charset="0"/>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3DE130F-AB0A-6A42-9FEE-2702AB7BC58F}" type="slidenum">
              <a:rPr lang="en-AU" sz="1200"/>
              <a:pPr eaLnBrk="1" hangingPunct="1"/>
              <a:t>10</a:t>
            </a:fld>
            <a:endParaRPr lang="en-AU" sz="1200"/>
          </a:p>
        </p:txBody>
      </p:sp>
    </p:spTree>
    <p:extLst>
      <p:ext uri="{BB962C8B-B14F-4D97-AF65-F5344CB8AC3E}">
        <p14:creationId xmlns:p14="http://schemas.microsoft.com/office/powerpoint/2010/main" val="161904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The success of cybercriminals, and the relative lack of success of law enforcement,</a:t>
            </a:r>
          </a:p>
          <a:p>
            <a:pPr eaLnBrk="1" hangingPunct="1"/>
            <a:r>
              <a:rPr lang="en-US">
                <a:latin typeface="Times New Roman" charset="0"/>
                <a:ea typeface="ＭＳ Ｐゴシック" charset="0"/>
                <a:cs typeface="ＭＳ Ｐゴシック" charset="0"/>
              </a:rPr>
              <a:t>influence the behavior of cybercrime victims . As with law enforcement, many</a:t>
            </a:r>
          </a:p>
          <a:p>
            <a:pPr eaLnBrk="1" hangingPunct="1"/>
            <a:r>
              <a:rPr lang="en-US">
                <a:latin typeface="Times New Roman" charset="0"/>
                <a:ea typeface="ＭＳ Ｐゴシック" charset="0"/>
                <a:cs typeface="ＭＳ Ｐゴシック" charset="0"/>
              </a:rPr>
              <a:t>organizations that may be the target of attack have not invested sufficiently in technical,</a:t>
            </a:r>
          </a:p>
          <a:p>
            <a:pPr eaLnBrk="1" hangingPunct="1"/>
            <a:r>
              <a:rPr lang="en-US">
                <a:latin typeface="Times New Roman" charset="0"/>
                <a:ea typeface="ＭＳ Ｐゴシック" charset="0"/>
                <a:cs typeface="ＭＳ Ｐゴシック" charset="0"/>
              </a:rPr>
              <a:t>physical, and human-factor resources to prevent attacks. Reporting rates tend to</a:t>
            </a:r>
          </a:p>
          <a:p>
            <a:pPr eaLnBrk="1" hangingPunct="1"/>
            <a:r>
              <a:rPr lang="en-US">
                <a:latin typeface="Times New Roman" charset="0"/>
                <a:ea typeface="ＭＳ Ｐゴシック" charset="0"/>
                <a:cs typeface="ＭＳ Ｐゴシック" charset="0"/>
              </a:rPr>
              <a:t>be low because of a lack of confidence in law enforcement, a concern about corporate</a:t>
            </a:r>
          </a:p>
          <a:p>
            <a:pPr eaLnBrk="1" hangingPunct="1"/>
            <a:r>
              <a:rPr lang="en-US">
                <a:latin typeface="Times New Roman" charset="0"/>
                <a:ea typeface="ＭＳ Ｐゴシック" charset="0"/>
                <a:cs typeface="ＭＳ Ｐゴシック" charset="0"/>
              </a:rPr>
              <a:t>reputation, and a concern about civil liability. The low reporting rates and the</a:t>
            </a:r>
          </a:p>
          <a:p>
            <a:pPr eaLnBrk="1" hangingPunct="1"/>
            <a:r>
              <a:rPr lang="en-US">
                <a:latin typeface="Times New Roman" charset="0"/>
                <a:ea typeface="ＭＳ Ｐゴシック" charset="0"/>
                <a:cs typeface="ＭＳ Ｐゴシック" charset="0"/>
              </a:rPr>
              <a:t>reluctance to work with law enforcement on the part of victims feeds into the handicaps</a:t>
            </a:r>
          </a:p>
          <a:p>
            <a:pPr eaLnBrk="1" hangingPunct="1"/>
            <a:r>
              <a:rPr lang="en-US">
                <a:latin typeface="Times New Roman" charset="0"/>
                <a:ea typeface="ＭＳ Ｐゴシック" charset="0"/>
                <a:cs typeface="ＭＳ Ｐゴシック" charset="0"/>
              </a:rPr>
              <a:t>under which law enforcement works, completing the vicious cycle.</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Executive management and security administrators need to look upon law enforcement</a:t>
            </a:r>
          </a:p>
          <a:p>
            <a:pPr eaLnBrk="1" hangingPunct="1"/>
            <a:r>
              <a:rPr lang="en-US">
                <a:latin typeface="Times New Roman" charset="0"/>
                <a:ea typeface="ＭＳ Ｐゴシック" charset="0"/>
                <a:cs typeface="ＭＳ Ｐゴシック" charset="0"/>
              </a:rPr>
              <a:t>as another resource and tool, alongside technical, physical, and human-factor</a:t>
            </a:r>
          </a:p>
          <a:p>
            <a:pPr eaLnBrk="1" hangingPunct="1"/>
            <a:r>
              <a:rPr lang="en-US">
                <a:latin typeface="Times New Roman" charset="0"/>
                <a:ea typeface="ＭＳ Ｐゴシック" charset="0"/>
                <a:cs typeface="ＭＳ Ｐゴシック" charset="0"/>
              </a:rPr>
              <a:t>resources. The successful use of law enforcement depends much more on people</a:t>
            </a:r>
          </a:p>
          <a:p>
            <a:pPr eaLnBrk="1" hangingPunct="1"/>
            <a:r>
              <a:rPr lang="en-US">
                <a:latin typeface="Times New Roman" charset="0"/>
                <a:ea typeface="ＭＳ Ｐゴシック" charset="0"/>
                <a:cs typeface="ＭＳ Ｐゴシック" charset="0"/>
              </a:rPr>
              <a:t>skills than technical skills. Management needs to understand the criminal investigation</a:t>
            </a:r>
          </a:p>
          <a:p>
            <a:pPr eaLnBrk="1" hangingPunct="1"/>
            <a:r>
              <a:rPr lang="en-US">
                <a:latin typeface="Times New Roman" charset="0"/>
                <a:ea typeface="ＭＳ Ｐゴシック" charset="0"/>
                <a:cs typeface="ＭＳ Ｐゴシック" charset="0"/>
              </a:rPr>
              <a:t>process, the inputs that investigators need, and the ways in which the victim can</a:t>
            </a:r>
          </a:p>
          <a:p>
            <a:pPr eaLnBrk="1" hangingPunct="1"/>
            <a:r>
              <a:rPr lang="en-US">
                <a:latin typeface="Times New Roman" charset="0"/>
                <a:ea typeface="ＭＳ Ｐゴシック" charset="0"/>
                <a:cs typeface="ＭＳ Ｐゴシック" charset="0"/>
              </a:rPr>
              <a:t>contribute positively to the investigation.</a:t>
            </a:r>
          </a:p>
          <a:p>
            <a:pPr eaLnBrk="1" hangingPunct="1"/>
            <a:endParaRPr lang="en-US">
              <a:latin typeface="Times New Roman" charset="0"/>
              <a:ea typeface="ＭＳ Ｐゴシック" charset="0"/>
              <a:cs typeface="ＭＳ Ｐゴシック" charset="0"/>
            </a:endParaRPr>
          </a:p>
          <a:p>
            <a:endParaRPr lang="en-US">
              <a:latin typeface="Times New Roman" charset="0"/>
              <a:ea typeface="ＭＳ Ｐゴシック" charset="0"/>
              <a:cs typeface="ＭＳ Ｐゴシック" charset="0"/>
            </a:endParaRPr>
          </a:p>
          <a:p>
            <a:endParaRPr lang="en-US">
              <a:latin typeface="Times New Roman" charset="0"/>
              <a:ea typeface="ＭＳ Ｐゴシック" charset="0"/>
              <a:cs typeface="ＭＳ Ｐゴシック" charset="0"/>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61600DA-FBA1-B342-B7E9-1308FDFCDC3B}" type="slidenum">
              <a:rPr lang="en-AU" sz="1200"/>
              <a:pPr eaLnBrk="1" hangingPunct="1"/>
              <a:t>11</a:t>
            </a:fld>
            <a:endParaRPr lang="en-AU" sz="1200"/>
          </a:p>
        </p:txBody>
      </p:sp>
    </p:spTree>
    <p:extLst>
      <p:ext uri="{BB962C8B-B14F-4D97-AF65-F5344CB8AC3E}">
        <p14:creationId xmlns:p14="http://schemas.microsoft.com/office/powerpoint/2010/main" val="547304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 Executive management and security administrators need to look upon law enforcement</a:t>
            </a:r>
          </a:p>
          <a:p>
            <a:r>
              <a:rPr lang="en-US">
                <a:latin typeface="Times New Roman" charset="0"/>
                <a:ea typeface="ＭＳ Ｐゴシック" charset="0"/>
                <a:cs typeface="ＭＳ Ｐゴシック" charset="0"/>
              </a:rPr>
              <a:t>as another resource and tool, alongside technical, physical, and human-factor</a:t>
            </a:r>
          </a:p>
          <a:p>
            <a:r>
              <a:rPr lang="en-US">
                <a:latin typeface="Times New Roman" charset="0"/>
                <a:ea typeface="ＭＳ Ｐゴシック" charset="0"/>
                <a:cs typeface="ＭＳ Ｐゴシック" charset="0"/>
              </a:rPr>
              <a:t>resources. The successful use of law enforcement depends much more on people</a:t>
            </a:r>
          </a:p>
          <a:p>
            <a:r>
              <a:rPr lang="en-US">
                <a:latin typeface="Times New Roman" charset="0"/>
                <a:ea typeface="ＭＳ Ｐゴシック" charset="0"/>
                <a:cs typeface="ＭＳ Ｐゴシック" charset="0"/>
              </a:rPr>
              <a:t>skills than technical skills. Management needs to understand the criminal investigation</a:t>
            </a:r>
          </a:p>
          <a:p>
            <a:r>
              <a:rPr lang="en-US">
                <a:latin typeface="Times New Roman" charset="0"/>
                <a:ea typeface="ＭＳ Ｐゴシック" charset="0"/>
                <a:cs typeface="ＭＳ Ｐゴシック" charset="0"/>
              </a:rPr>
              <a:t>process, the inputs that investigators need, and the ways in which the victim can</a:t>
            </a:r>
          </a:p>
          <a:p>
            <a:r>
              <a:rPr lang="en-US">
                <a:latin typeface="Times New Roman" charset="0"/>
                <a:ea typeface="ＭＳ Ｐゴシック" charset="0"/>
                <a:cs typeface="ＭＳ Ｐゴシック" charset="0"/>
              </a:rPr>
              <a:t>contribute positively to the investigation.</a:t>
            </a:r>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994D5FA-9149-2A4F-8908-D6EF1B852007}" type="slidenum">
              <a:rPr lang="en-AU" sz="1200"/>
              <a:pPr eaLnBrk="1" hangingPunct="1"/>
              <a:t>12</a:t>
            </a:fld>
            <a:endParaRPr lang="en-AU" sz="1200"/>
          </a:p>
        </p:txBody>
      </p:sp>
    </p:spTree>
    <p:extLst>
      <p:ext uri="{BB962C8B-B14F-4D97-AF65-F5344CB8AC3E}">
        <p14:creationId xmlns:p14="http://schemas.microsoft.com/office/powerpoint/2010/main" val="468993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21C981-BA63-4281-8F91-BDCB4EB0362C}" type="slidenum">
              <a:rPr lang="en-AU"/>
              <a:pPr/>
              <a:t>13</a:t>
            </a:fld>
            <a:endParaRPr lang="en-AU"/>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dirty="0"/>
              <a:t>The U.S. legal system, and legal systems generally, distinguish three primary types of property: real, personal and intellectual. </a:t>
            </a:r>
            <a:r>
              <a:rPr lang="en-US" b="1" dirty="0"/>
              <a:t>Intellectual property is a</a:t>
            </a:r>
            <a:r>
              <a:rPr lang="en-US" dirty="0"/>
              <a:t>ny intangible asset that consists of human knowledge and ideas. Examples include software, data, novels, sound recordings, the design of a new type of mousetrap, or a cure for a disease. There are three main types of intellectual property for which legal protection is available: copyrights, trademarks, and patents. The legal protection is against </a:t>
            </a:r>
            <a:r>
              <a:rPr lang="en-US" b="1" dirty="0"/>
              <a:t>infringement</a:t>
            </a:r>
            <a:r>
              <a:rPr lang="en-US" dirty="0"/>
              <a:t>, which is the invasion of the rights secured by, copyrights, trademarks, and patents. The right to seek civil recourse against anyone infringing his or her property is granted to the IP owner. Depending upon the type of IP, infringement may vary, as illustrated in Figure 18.2 from the text.</a:t>
            </a:r>
          </a:p>
        </p:txBody>
      </p:sp>
    </p:spTree>
    <p:extLst>
      <p:ext uri="{BB962C8B-B14F-4D97-AF65-F5344CB8AC3E}">
        <p14:creationId xmlns:p14="http://schemas.microsoft.com/office/powerpoint/2010/main" val="3621882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ED9B7E-6370-40C8-A6EB-127C56D6F296}" type="slidenum">
              <a:rPr lang="en-AU"/>
              <a:pPr/>
              <a:t>14</a:t>
            </a:fld>
            <a:endParaRPr lang="en-AU"/>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r>
              <a:rPr lang="en-US"/>
              <a:t>Copyright law protects the tangible or fixed expression of an idea, not the idea itself. Copyright is automatically assigned to newly created works in countries that subscribe to the Berne convention, which encompasses the vast majority of nations. Some countries, such as the United States, provide additional legal protection if the work is registered. Copyright exists if the following conditions are fulfilled:</a:t>
            </a:r>
          </a:p>
          <a:p>
            <a:r>
              <a:rPr lang="en-US">
                <a:cs typeface="Times New Roman" pitchFamily="18" charset="0"/>
              </a:rPr>
              <a:t>• </a:t>
            </a:r>
            <a:r>
              <a:rPr lang="en-US"/>
              <a:t>the proposed work is original</a:t>
            </a:r>
          </a:p>
          <a:p>
            <a:r>
              <a:rPr lang="en-US">
                <a:cs typeface="Times New Roman" pitchFamily="18" charset="0"/>
              </a:rPr>
              <a:t>• </a:t>
            </a:r>
            <a:r>
              <a:rPr lang="en-US"/>
              <a:t>the creator has put this original idea into a concrete form, such as hard copy (paper), software, or multimedia form</a:t>
            </a:r>
          </a:p>
          <a:p>
            <a:r>
              <a:rPr lang="en-US"/>
              <a:t>Examples of items that may be copyrighted include: literary works, musical works, dramatic works, pantomimes and choreographic works, pictorial, graphic, and sculptural works, motion pictures and other audiovisual works, sound recordings, architectural works, software-related works.</a:t>
            </a:r>
            <a:endParaRPr lang="en-US" b="1"/>
          </a:p>
        </p:txBody>
      </p:sp>
    </p:spTree>
    <p:extLst>
      <p:ext uri="{BB962C8B-B14F-4D97-AF65-F5344CB8AC3E}">
        <p14:creationId xmlns:p14="http://schemas.microsoft.com/office/powerpoint/2010/main" val="1161970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9FC0F3-E0A6-434F-A296-B65D14DA6D49}" type="slidenum">
              <a:rPr lang="en-AU"/>
              <a:pPr/>
              <a:t>15</a:t>
            </a:fld>
            <a:endParaRPr lang="en-AU"/>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dirty="0"/>
              <a:t>The copyright owner has the following exclusive rights, protected against infringement:</a:t>
            </a:r>
          </a:p>
          <a:p>
            <a:r>
              <a:rPr lang="en-US" dirty="0">
                <a:cs typeface="Times New Roman" pitchFamily="18" charset="0"/>
              </a:rPr>
              <a:t>• </a:t>
            </a:r>
            <a:r>
              <a:rPr lang="en-US" b="1" dirty="0"/>
              <a:t>Reproduction right:</a:t>
            </a:r>
            <a:r>
              <a:rPr lang="en-US" dirty="0"/>
              <a:t> lets the owner make copies of a work.</a:t>
            </a:r>
          </a:p>
          <a:p>
            <a:r>
              <a:rPr lang="en-US" dirty="0">
                <a:cs typeface="Times New Roman" pitchFamily="18" charset="0"/>
              </a:rPr>
              <a:t>• </a:t>
            </a:r>
            <a:r>
              <a:rPr lang="en-US" b="1" dirty="0"/>
              <a:t>Modification right:</a:t>
            </a:r>
            <a:r>
              <a:rPr lang="en-US" dirty="0"/>
              <a:t> also known as the derivative-works right, concerns modifying a work to create a new or derivative work.</a:t>
            </a:r>
          </a:p>
          <a:p>
            <a:r>
              <a:rPr lang="en-US" dirty="0">
                <a:cs typeface="Times New Roman" pitchFamily="18" charset="0"/>
              </a:rPr>
              <a:t>• </a:t>
            </a:r>
            <a:r>
              <a:rPr lang="en-US" b="1" dirty="0"/>
              <a:t>Distribution right:</a:t>
            </a:r>
            <a:r>
              <a:rPr lang="en-US" dirty="0"/>
              <a:t> lets the owner publicly sell, rent, lease, or lend copies of the work.</a:t>
            </a:r>
          </a:p>
          <a:p>
            <a:r>
              <a:rPr lang="en-US" dirty="0">
                <a:cs typeface="Times New Roman" pitchFamily="18" charset="0"/>
              </a:rPr>
              <a:t>• </a:t>
            </a:r>
            <a:r>
              <a:rPr lang="en-US" b="1" dirty="0"/>
              <a:t>Public-performance right:</a:t>
            </a:r>
            <a:r>
              <a:rPr lang="en-US" dirty="0"/>
              <a:t> applies mainly to live performances.</a:t>
            </a:r>
          </a:p>
          <a:p>
            <a:r>
              <a:rPr lang="en-US" dirty="0">
                <a:cs typeface="Times New Roman" pitchFamily="18" charset="0"/>
              </a:rPr>
              <a:t>• </a:t>
            </a:r>
            <a:r>
              <a:rPr lang="en-US" b="1" dirty="0"/>
              <a:t>Public-display right:</a:t>
            </a:r>
            <a:r>
              <a:rPr lang="en-US" dirty="0"/>
              <a:t> lets the owner publicly show a copy of the work directly or by means of a film, slide, or television image.</a:t>
            </a:r>
          </a:p>
          <a:p>
            <a:endParaRPr lang="en-US" dirty="0"/>
          </a:p>
        </p:txBody>
      </p:sp>
    </p:spTree>
    <p:extLst>
      <p:ext uri="{BB962C8B-B14F-4D97-AF65-F5344CB8AC3E}">
        <p14:creationId xmlns:p14="http://schemas.microsoft.com/office/powerpoint/2010/main" val="4085189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8CFEDD-A043-4FFD-99EC-DE19FAB46D9F}" type="slidenum">
              <a:rPr lang="en-AU"/>
              <a:pPr/>
              <a:t>16</a:t>
            </a:fld>
            <a:endParaRPr lang="en-AU"/>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r>
              <a:rPr lang="en-US" dirty="0"/>
              <a:t>A patent for an invention is the grant of a property right to the inventor. The right conferred by the patent grant is, in the language of the U.S. statute and of the grant itself, "the right to exclude others from making, using, offering for sale, or selling" the invention in the United States or "importing" the invention into the United States. Similar wording appears in the statutes of other nations. </a:t>
            </a:r>
          </a:p>
          <a:p>
            <a:r>
              <a:rPr lang="en-US" dirty="0"/>
              <a:t>There are three types of patents:</a:t>
            </a:r>
          </a:p>
          <a:p>
            <a:r>
              <a:rPr lang="en-US" dirty="0">
                <a:cs typeface="Times New Roman" pitchFamily="18" charset="0"/>
              </a:rPr>
              <a:t>• </a:t>
            </a:r>
            <a:r>
              <a:rPr lang="en-US" b="1" dirty="0"/>
              <a:t>Utility patents:</a:t>
            </a:r>
            <a:r>
              <a:rPr lang="en-US" dirty="0"/>
              <a:t> may be granted to anyone who invents or discovers any new and useful process, machine, article of manufacture, or composition of matter, or any new and useful improvement thereof;</a:t>
            </a:r>
          </a:p>
          <a:p>
            <a:r>
              <a:rPr lang="en-US" dirty="0">
                <a:cs typeface="Times New Roman" pitchFamily="18" charset="0"/>
              </a:rPr>
              <a:t>• </a:t>
            </a:r>
            <a:r>
              <a:rPr lang="en-US" b="1" dirty="0"/>
              <a:t>Design patents:</a:t>
            </a:r>
            <a:r>
              <a:rPr lang="en-US" dirty="0"/>
              <a:t> may be granted to anyone who invents a new, original, and ornamental design for an article of manufacture; and</a:t>
            </a:r>
          </a:p>
          <a:p>
            <a:r>
              <a:rPr lang="en-US" dirty="0">
                <a:cs typeface="Times New Roman" pitchFamily="18" charset="0"/>
              </a:rPr>
              <a:t>• </a:t>
            </a:r>
            <a:r>
              <a:rPr lang="en-US" b="1" dirty="0"/>
              <a:t>Plant patents:</a:t>
            </a:r>
            <a:r>
              <a:rPr lang="en-US" dirty="0"/>
              <a:t> may be granted to anyone who invents or discovers and asexually reproduces any distinct and new variety of plant.</a:t>
            </a:r>
          </a:p>
          <a:p>
            <a:r>
              <a:rPr lang="en-US" dirty="0"/>
              <a:t>An example of a patent from the computer security realm is the RSA public-key cryptosystem. From the time it was granted in 1983 until the patent expired in 2000, the patent holder, RSA Security, was entitled to receive a fee for each implementation of RSA.</a:t>
            </a:r>
          </a:p>
          <a:p>
            <a:endParaRPr lang="en-US" dirty="0"/>
          </a:p>
        </p:txBody>
      </p:sp>
    </p:spTree>
    <p:extLst>
      <p:ext uri="{BB962C8B-B14F-4D97-AF65-F5344CB8AC3E}">
        <p14:creationId xmlns:p14="http://schemas.microsoft.com/office/powerpoint/2010/main" val="3345142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734D55-FC12-40F3-AF57-39F32F0ED817}" type="slidenum">
              <a:rPr lang="en-AU"/>
              <a:pPr/>
              <a:t>17</a:t>
            </a:fld>
            <a:endParaRPr lang="en-AU"/>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a:t>A trademark is a word, name, symbol, or device that is used in trade with goods to indicate the source of the goods and to distinguish them from the goods of others. A servicemark is the same as a trademark except that it identifies and distinguishes the source of a service rather than a product. The terms </a:t>
            </a:r>
            <a:r>
              <a:rPr lang="en-US" i="1"/>
              <a:t>trademark</a:t>
            </a:r>
            <a:r>
              <a:rPr lang="en-US"/>
              <a:t> and </a:t>
            </a:r>
            <a:r>
              <a:rPr lang="en-US" i="1"/>
              <a:t>mark</a:t>
            </a:r>
            <a:r>
              <a:rPr lang="en-US"/>
              <a:t> are commonly used to refer to both trademarks and servicemarks. Trademark rights may be used to prevent others from using a confusingly similar mark, but not to prevent others from making the same goods or from selling the same goods or services under a clearly different mark.</a:t>
            </a:r>
          </a:p>
        </p:txBody>
      </p:sp>
    </p:spTree>
    <p:extLst>
      <p:ext uri="{BB962C8B-B14F-4D97-AF65-F5344CB8AC3E}">
        <p14:creationId xmlns:p14="http://schemas.microsoft.com/office/powerpoint/2010/main" val="615726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2ABF82-4E24-45E3-BB83-D10AFE1BB912}" type="slidenum">
              <a:rPr lang="en-AU"/>
              <a:pPr/>
              <a:t>18</a:t>
            </a:fld>
            <a:endParaRPr lang="en-AU"/>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en-US" dirty="0"/>
              <a:t>Intellectual Property Relevant to Network and Computer Security include:</a:t>
            </a:r>
          </a:p>
          <a:p>
            <a:r>
              <a:rPr lang="en-US" dirty="0">
                <a:cs typeface="Times New Roman" pitchFamily="18" charset="0"/>
              </a:rPr>
              <a:t>• </a:t>
            </a:r>
            <a:r>
              <a:rPr lang="en-US" b="1" dirty="0"/>
              <a:t>Software:</a:t>
            </a:r>
            <a:r>
              <a:rPr lang="en-US" dirty="0"/>
              <a:t> This includes programs produced by vendors of commercial software (e.g., operating systems, utility programs, applications) as well as shareware, proprietary software created by an organization for internal use, and software produced by individuals. For all such software, copyright protection is available if desired. In some cases, a patent protection may also be appropriate.</a:t>
            </a:r>
          </a:p>
          <a:p>
            <a:r>
              <a:rPr lang="en-US" dirty="0">
                <a:cs typeface="Times New Roman" pitchFamily="18" charset="0"/>
              </a:rPr>
              <a:t>• </a:t>
            </a:r>
            <a:r>
              <a:rPr lang="en-US" b="1" dirty="0"/>
              <a:t>Databases:</a:t>
            </a:r>
            <a:r>
              <a:rPr lang="en-US" dirty="0"/>
              <a:t> A database may consist of data that is collected and organized in such a fashion that it has potential commercial value. An example is an economic forecasting database. Such databases may be protected by copyright.</a:t>
            </a:r>
          </a:p>
          <a:p>
            <a:r>
              <a:rPr lang="en-US" dirty="0">
                <a:cs typeface="Times New Roman" pitchFamily="18" charset="0"/>
              </a:rPr>
              <a:t>• </a:t>
            </a:r>
            <a:r>
              <a:rPr lang="en-US" b="1" dirty="0"/>
              <a:t>Digital content:</a:t>
            </a:r>
            <a:r>
              <a:rPr lang="en-US" dirty="0"/>
              <a:t> This category includes audio files, video files, multimedia, courseware, Web site content, and any other original digital work that can be presented in some fashion using computers or other digital devices.</a:t>
            </a:r>
          </a:p>
          <a:p>
            <a:r>
              <a:rPr lang="en-US" dirty="0">
                <a:cs typeface="Times New Roman" pitchFamily="18" charset="0"/>
              </a:rPr>
              <a:t>• </a:t>
            </a:r>
            <a:r>
              <a:rPr lang="en-US" b="1" dirty="0"/>
              <a:t>Algorithms:</a:t>
            </a:r>
            <a:r>
              <a:rPr lang="en-US" dirty="0"/>
              <a:t> An example of a patentable algorithm, previously cited, is the RSA public-key cryptosystem.</a:t>
            </a:r>
          </a:p>
        </p:txBody>
      </p:sp>
    </p:spTree>
    <p:extLst>
      <p:ext uri="{BB962C8B-B14F-4D97-AF65-F5344CB8AC3E}">
        <p14:creationId xmlns:p14="http://schemas.microsoft.com/office/powerpoint/2010/main" val="3749728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E5C5E1-2A27-4B0E-932F-9A169235A95E}" type="slidenum">
              <a:rPr lang="en-AU"/>
              <a:pPr/>
              <a:t>19</a:t>
            </a:fld>
            <a:endParaRPr lang="en-AU"/>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r>
              <a:rPr lang="en-US" dirty="0"/>
              <a:t>The U.S. Digital Millennium Copyright ACT (DMCA) has had a profound effect on the protection of digital content rights in both the U.S. and worldwide. The DMCA, signed into law in 1998, is designed to implement World Intellectual Property Organization (WIPO) treaties, signed in 1996. In essence, DMCA strengthens the protection of copyrighted materials in digital format.</a:t>
            </a:r>
          </a:p>
          <a:p>
            <a:r>
              <a:rPr lang="en-US" dirty="0"/>
              <a:t>The DMCA encourages copyright owners to use technological measures to protect copyrighted works. These measures fall into two categories: measures that prevent access to the work and measures that prevent copying of the work. Further, the law prohibits attempts to bypass such measures. Specifically, the law states that "No person shall circumvent a technological measure that effectively controls access to a work protected under this title." Among other effects of this clause, it prohibits almost all unauthorized decryption of content. The law further prohibits the manufacture, release, or sale of products, services, and devices that can crack encryption designed to thwart either access to or copying of material unauthorized by the copyright holder. Both criminal and civil penalties apply to attempts to circumvent technological measures and to assist in such circumvention.</a:t>
            </a:r>
          </a:p>
          <a:p>
            <a:endParaRPr lang="en-US" dirty="0"/>
          </a:p>
        </p:txBody>
      </p:sp>
    </p:spTree>
    <p:extLst>
      <p:ext uri="{BB962C8B-B14F-4D97-AF65-F5344CB8AC3E}">
        <p14:creationId xmlns:p14="http://schemas.microsoft.com/office/powerpoint/2010/main" val="1154527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277EB1-782E-4314-8E31-74BE6D4A9B27}" type="slidenum">
              <a:rPr lang="en-AU"/>
              <a:pPr/>
              <a:t>2</a:t>
            </a:fld>
            <a:endParaRPr lang="en-AU"/>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a:t>The legal and ethical aspects of computer security encompass a broad range of topics, and a full discussion is well beyond the scope of this book, however we touch on a few important topics in this area, including: cybercrime and computer crime; intellectual property issues; privacy and ethical issues.</a:t>
            </a:r>
          </a:p>
        </p:txBody>
      </p:sp>
    </p:spTree>
    <p:extLst>
      <p:ext uri="{BB962C8B-B14F-4D97-AF65-F5344CB8AC3E}">
        <p14:creationId xmlns:p14="http://schemas.microsoft.com/office/powerpoint/2010/main" val="447740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9E2A7E-6631-4AEB-95BB-098799C04DFE}" type="slidenum">
              <a:rPr lang="en-AU"/>
              <a:pPr/>
              <a:t>20</a:t>
            </a:fld>
            <a:endParaRPr lang="en-AU"/>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r>
              <a:rPr lang="en-US" dirty="0"/>
              <a:t>Certain actions are exempted from the provisions of the DMCA and other copyright laws, including the following:</a:t>
            </a:r>
          </a:p>
          <a:p>
            <a:r>
              <a:rPr lang="en-US" dirty="0">
                <a:cs typeface="Times New Roman" pitchFamily="18" charset="0"/>
              </a:rPr>
              <a:t>• </a:t>
            </a:r>
            <a:r>
              <a:rPr lang="en-US" b="1" dirty="0"/>
              <a:t>Fair use:</a:t>
            </a:r>
            <a:r>
              <a:rPr lang="en-US" dirty="0"/>
              <a:t> This concept is not tightly defined. It is intended to permit others to perform, show, quote, copy, and otherwise distribute portions of the work for certain purposes, including review, comment, and discussion of copyrighted works.</a:t>
            </a:r>
          </a:p>
          <a:p>
            <a:r>
              <a:rPr lang="en-US" dirty="0">
                <a:cs typeface="Times New Roman" pitchFamily="18" charset="0"/>
              </a:rPr>
              <a:t>• </a:t>
            </a:r>
            <a:r>
              <a:rPr lang="en-US" b="1" dirty="0"/>
              <a:t>Reverse engineering:</a:t>
            </a:r>
            <a:r>
              <a:rPr lang="en-US" dirty="0"/>
              <a:t> of a software product is allowed if the user has the right to use a copy of the program and if the purpose of the reverse engineering is not to duplicate the functionality of the program but rather to achieve interoperability.</a:t>
            </a:r>
          </a:p>
          <a:p>
            <a:r>
              <a:rPr lang="en-US" dirty="0">
                <a:cs typeface="Times New Roman" pitchFamily="18" charset="0"/>
              </a:rPr>
              <a:t>• </a:t>
            </a:r>
            <a:r>
              <a:rPr lang="en-US" b="1" dirty="0"/>
              <a:t>Encryption research:</a:t>
            </a:r>
            <a:r>
              <a:rPr lang="en-US" dirty="0"/>
              <a:t> "Good faith" encryption research is allowed. This exemption allows decryption attempts to advance the development of encryption technology.</a:t>
            </a:r>
          </a:p>
          <a:p>
            <a:r>
              <a:rPr lang="en-US" dirty="0">
                <a:cs typeface="Times New Roman" pitchFamily="18" charset="0"/>
              </a:rPr>
              <a:t>• </a:t>
            </a:r>
            <a:r>
              <a:rPr lang="en-US" b="1" dirty="0"/>
              <a:t>Security testing:</a:t>
            </a:r>
            <a:r>
              <a:rPr lang="en-US" dirty="0"/>
              <a:t> is the access of a computer or network for the good faith testing, investigating, or correcting a security flaw or vulnerability, with the authorization of the owner or operator.</a:t>
            </a:r>
          </a:p>
          <a:p>
            <a:r>
              <a:rPr lang="en-US" dirty="0">
                <a:cs typeface="Times New Roman" pitchFamily="18" charset="0"/>
              </a:rPr>
              <a:t>• </a:t>
            </a:r>
            <a:r>
              <a:rPr lang="en-US" b="1" dirty="0"/>
              <a:t>Personal privacy:</a:t>
            </a:r>
            <a:r>
              <a:rPr lang="en-US" dirty="0"/>
              <a:t> is generally permitted to bypass technological measures if that is the only reasonable way to prevent the access to result in the revealing or recording of personally identifying information.</a:t>
            </a:r>
          </a:p>
          <a:p>
            <a:r>
              <a:rPr lang="en-US" dirty="0"/>
              <a:t>Despite the exemptions built into the act, there is considerable concern, especially in the research and academic communities, that the act inhibits legitimate security and encryption research. These parties feel that DMCA stifles innovation and academic freedom and is a threat to open source software development </a:t>
            </a:r>
          </a:p>
        </p:txBody>
      </p:sp>
    </p:spTree>
    <p:extLst>
      <p:ext uri="{BB962C8B-B14F-4D97-AF65-F5344CB8AC3E}">
        <p14:creationId xmlns:p14="http://schemas.microsoft.com/office/powerpoint/2010/main" val="2467026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752C59-82B5-4377-A0E3-30924F4D9EA3}" type="slidenum">
              <a:rPr lang="en-AU"/>
              <a:pPr/>
              <a:t>21</a:t>
            </a:fld>
            <a:endParaRPr lang="en-AU"/>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a:t>Digital Rights Management (DRM) refers to systems and procedures that ensure that holders of digital rights are clearly identified and receive the stipulated payment for their works. The systems and procedures may also impose further restrictions on the use of digital objects, such as inhibiting printing or prohibiting further distribution.</a:t>
            </a:r>
          </a:p>
          <a:p>
            <a:r>
              <a:rPr lang="en-US"/>
              <a:t>There is no single DRM standard or architecture. DRM encompasses a variety of approaches to intellectual property management and enforcement by providing secure and trusted automated services to control the distribution and use of content. In general, the objective is to provide mechanisms for the complete content management lifecycle (creation, subsequent contribution by others, access, distribution, use), including the management of rights information associated with the content.</a:t>
            </a:r>
          </a:p>
          <a:p>
            <a:r>
              <a:rPr lang="en-US"/>
              <a:t>DRM systems should meet the following objectives:</a:t>
            </a:r>
          </a:p>
          <a:p>
            <a:r>
              <a:rPr lang="en-US" b="1"/>
              <a:t>1. </a:t>
            </a:r>
            <a:r>
              <a:rPr lang="en-US"/>
              <a:t>Provide persistent content protection against unauthorized access to the digital content, limiting access to only those with the proper authorization.</a:t>
            </a:r>
          </a:p>
          <a:p>
            <a:r>
              <a:rPr lang="en-US" b="1"/>
              <a:t>2. </a:t>
            </a:r>
            <a:r>
              <a:rPr lang="en-US"/>
              <a:t>Support a variety of digital content types (e.g., music files, video streams, digital books, images).</a:t>
            </a:r>
          </a:p>
          <a:p>
            <a:r>
              <a:rPr lang="en-US" b="1"/>
              <a:t>3. </a:t>
            </a:r>
            <a:r>
              <a:rPr lang="en-US"/>
              <a:t>Support content use on a variety of platforms, (e.g., PCs, PDAs, iPods, mobile phones).</a:t>
            </a:r>
          </a:p>
          <a:p>
            <a:r>
              <a:rPr lang="en-US" b="1"/>
              <a:t>4. </a:t>
            </a:r>
            <a:r>
              <a:rPr lang="en-US"/>
              <a:t>Support content distribution on a variety of media, including CD-ROMs, DVDs, and flash memory.</a:t>
            </a:r>
          </a:p>
        </p:txBody>
      </p:sp>
    </p:spTree>
    <p:extLst>
      <p:ext uri="{BB962C8B-B14F-4D97-AF65-F5344CB8AC3E}">
        <p14:creationId xmlns:p14="http://schemas.microsoft.com/office/powerpoint/2010/main" val="2084687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949A3F-ECBB-4DAD-B8D4-83A08BBEAA3D}" type="slidenum">
              <a:rPr lang="en-AU"/>
              <a:pPr/>
              <a:t>22</a:t>
            </a:fld>
            <a:endParaRPr lang="en-AU"/>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r>
              <a:rPr lang="en-US" dirty="0"/>
              <a:t>Figure 18.3 from the text, illustrates a typical DRM model in terms of the principal users of DRM systems. These are:</a:t>
            </a:r>
          </a:p>
          <a:p>
            <a:r>
              <a:rPr lang="en-US" dirty="0">
                <a:cs typeface="Times New Roman" pitchFamily="18" charset="0"/>
              </a:rPr>
              <a:t>• </a:t>
            </a:r>
            <a:r>
              <a:rPr lang="en-US" b="1" dirty="0"/>
              <a:t>Content provider:</a:t>
            </a:r>
            <a:r>
              <a:rPr lang="en-US" dirty="0"/>
              <a:t> Holds the digital rights of the content and wants to protect these rights. Examples are a music record label and a movie studio.</a:t>
            </a:r>
          </a:p>
          <a:p>
            <a:r>
              <a:rPr lang="en-US" dirty="0">
                <a:cs typeface="Times New Roman" pitchFamily="18" charset="0"/>
              </a:rPr>
              <a:t>• </a:t>
            </a:r>
            <a:r>
              <a:rPr lang="en-US" b="1" dirty="0"/>
              <a:t>Distributor:</a:t>
            </a:r>
            <a:r>
              <a:rPr lang="en-US" dirty="0"/>
              <a:t> provides distribution channels, such as an online shop or a Web retailer. e.g. an online distributor receives digital content from the content provider and creates a Web catalogue presenting the content and rights metadata for its promotion.</a:t>
            </a:r>
          </a:p>
          <a:p>
            <a:r>
              <a:rPr lang="en-US" dirty="0">
                <a:cs typeface="Times New Roman" pitchFamily="18" charset="0"/>
              </a:rPr>
              <a:t>• </a:t>
            </a:r>
            <a:r>
              <a:rPr lang="en-US" b="1" dirty="0"/>
              <a:t>Consumer:</a:t>
            </a:r>
            <a:r>
              <a:rPr lang="en-US" dirty="0"/>
              <a:t> Uses the system to access the digital content by retrieving downloadable or streaming content through the distribution channel and then paying for the digital license. The player/viewer application used by the consumer takes charge of initiating license request to the clearinghouse and enforcing the content usage rights.</a:t>
            </a:r>
          </a:p>
          <a:p>
            <a:r>
              <a:rPr lang="en-US" dirty="0">
                <a:cs typeface="Times New Roman" pitchFamily="18" charset="0"/>
              </a:rPr>
              <a:t>• </a:t>
            </a:r>
            <a:r>
              <a:rPr lang="en-US" b="1" dirty="0"/>
              <a:t>Clearinghouse:</a:t>
            </a:r>
            <a:r>
              <a:rPr lang="en-US" dirty="0"/>
              <a:t> Handles the financial transaction for issuing the digital license to the consumer and pays royalty fees to the content provider and distribution fees to the distributor accordingly. The clearinghouse is also responsible for logging license consumptions for every consumer.</a:t>
            </a:r>
          </a:p>
          <a:p>
            <a:r>
              <a:rPr lang="en-US" dirty="0"/>
              <a:t>In this model, the distributor need not enforce the access rights. Instead, the content provider protects the content in such a way (typically encryption) that the consumer must purchase a digital license and access capability from the clearinghouse. The clearinghouse consults usage rules provided by the content provider to determine what access is permitted and the fee for a particular type of access. Having collected the fee, the clearinghouse credits the content provider and distributor appropriately.</a:t>
            </a:r>
          </a:p>
          <a:p>
            <a:endParaRPr lang="en-US" dirty="0"/>
          </a:p>
        </p:txBody>
      </p:sp>
    </p:spTree>
    <p:extLst>
      <p:ext uri="{BB962C8B-B14F-4D97-AF65-F5344CB8AC3E}">
        <p14:creationId xmlns:p14="http://schemas.microsoft.com/office/powerpoint/2010/main" val="3365941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B27863-A97A-4FAE-A062-BEA0A9532FDF}" type="slidenum">
              <a:rPr lang="en-AU"/>
              <a:pPr/>
              <a:t>23</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r>
              <a:rPr lang="en-US" dirty="0"/>
              <a:t>Figure 18.4 shows a generic system architecture to support DRM functionality.</a:t>
            </a:r>
          </a:p>
          <a:p>
            <a:r>
              <a:rPr lang="en-US" dirty="0"/>
              <a:t>The system is access by parties in three roles. </a:t>
            </a:r>
            <a:r>
              <a:rPr lang="en-US" b="1" dirty="0"/>
              <a:t>Rights holders</a:t>
            </a:r>
            <a:r>
              <a:rPr lang="en-US" dirty="0"/>
              <a:t> are the content providers, who either created the content or have acquired rights to the content. </a:t>
            </a:r>
            <a:r>
              <a:rPr lang="en-US" b="1" dirty="0"/>
              <a:t>Service providers</a:t>
            </a:r>
            <a:r>
              <a:rPr lang="en-US" dirty="0"/>
              <a:t> include distributors and clearinghouses. </a:t>
            </a:r>
            <a:r>
              <a:rPr lang="en-US" b="1" dirty="0"/>
              <a:t>Consumers</a:t>
            </a:r>
            <a:r>
              <a:rPr lang="en-US" dirty="0"/>
              <a:t> are those who purchase the right to access to content for specific uses. </a:t>
            </a:r>
          </a:p>
          <a:p>
            <a:r>
              <a:rPr lang="en-US" dirty="0"/>
              <a:t>There is system interface to the services provided by the DRM system:</a:t>
            </a:r>
          </a:p>
          <a:p>
            <a:r>
              <a:rPr lang="en-US" dirty="0">
                <a:cs typeface="Times New Roman" pitchFamily="18" charset="0"/>
              </a:rPr>
              <a:t>• </a:t>
            </a:r>
            <a:r>
              <a:rPr lang="en-US" b="1" dirty="0"/>
              <a:t>Identity management:</a:t>
            </a:r>
            <a:r>
              <a:rPr lang="en-US" dirty="0"/>
              <a:t> mechanisms for unique entities, such as parties and content.</a:t>
            </a:r>
          </a:p>
          <a:p>
            <a:r>
              <a:rPr lang="en-US" dirty="0">
                <a:cs typeface="Times New Roman" pitchFamily="18" charset="0"/>
              </a:rPr>
              <a:t>• </a:t>
            </a:r>
            <a:r>
              <a:rPr lang="en-US" b="1" dirty="0"/>
              <a:t>Content management:</a:t>
            </a:r>
            <a:r>
              <a:rPr lang="en-US" dirty="0"/>
              <a:t> processes and functions to manage the content lifecycle.</a:t>
            </a:r>
          </a:p>
          <a:p>
            <a:r>
              <a:rPr lang="en-US" dirty="0">
                <a:cs typeface="Times New Roman" pitchFamily="18" charset="0"/>
              </a:rPr>
              <a:t>• </a:t>
            </a:r>
            <a:r>
              <a:rPr lang="en-US" b="1" dirty="0"/>
              <a:t>Rights management:</a:t>
            </a:r>
            <a:r>
              <a:rPr lang="en-US" dirty="0"/>
              <a:t> processes and functions needed to manage rights, rights holders, and associated requirements.</a:t>
            </a:r>
          </a:p>
          <a:p>
            <a:r>
              <a:rPr lang="en-US" dirty="0"/>
              <a:t>Below these management modules are common functions. The </a:t>
            </a:r>
            <a:r>
              <a:rPr lang="en-US" b="1" dirty="0"/>
              <a:t>security/encryption</a:t>
            </a:r>
            <a:r>
              <a:rPr lang="en-US" dirty="0"/>
              <a:t> module provides functions to encrypt content and to sign license agreements. The identity management service makes use of the </a:t>
            </a:r>
            <a:r>
              <a:rPr lang="en-US" b="1" dirty="0"/>
              <a:t>authentication and authorization</a:t>
            </a:r>
            <a:r>
              <a:rPr lang="en-US" dirty="0"/>
              <a:t> functions to identify all parties in the relationship. Using these functions, the identity management service includes the following: Allocation of unique party identifiers, User profile and preferences, User's device management, Public key management.</a:t>
            </a:r>
          </a:p>
          <a:p>
            <a:r>
              <a:rPr lang="en-US" b="1" dirty="0"/>
              <a:t>Billing/payments</a:t>
            </a:r>
            <a:r>
              <a:rPr lang="en-US" dirty="0"/>
              <a:t> functions deal with the collection of usage fees from consumers and the distribution of payments to rights holders and distributors. </a:t>
            </a:r>
            <a:r>
              <a:rPr lang="en-US" b="1" dirty="0"/>
              <a:t>Delivery</a:t>
            </a:r>
            <a:r>
              <a:rPr lang="en-US" dirty="0"/>
              <a:t> functions deal with the delivery of content to consumers.</a:t>
            </a:r>
          </a:p>
        </p:txBody>
      </p:sp>
    </p:spTree>
    <p:extLst>
      <p:ext uri="{BB962C8B-B14F-4D97-AF65-F5344CB8AC3E}">
        <p14:creationId xmlns:p14="http://schemas.microsoft.com/office/powerpoint/2010/main" val="2884462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31D777-7222-4D2F-909C-864DE682E08B}" type="slidenum">
              <a:rPr lang="en-AU"/>
              <a:pPr/>
              <a:t>24</a:t>
            </a:fld>
            <a:endParaRPr lang="en-AU"/>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pPr eaLnBrk="1" hangingPunct="1"/>
            <a:r>
              <a:rPr lang="en-US" dirty="0" smtClean="0">
                <a:latin typeface="Times New Roman" charset="0"/>
                <a:ea typeface="ＭＳ Ｐゴシック" charset="0"/>
                <a:cs typeface="ＭＳ Ｐゴシック" charset="0"/>
              </a:rPr>
              <a:t>An issue with considerable overlap with computer security is that of privacy. On</a:t>
            </a:r>
          </a:p>
          <a:p>
            <a:pPr eaLnBrk="1" hangingPunct="1"/>
            <a:r>
              <a:rPr lang="en-US" dirty="0" smtClean="0">
                <a:latin typeface="Times New Roman" charset="0"/>
                <a:ea typeface="ＭＳ Ｐゴシック" charset="0"/>
                <a:cs typeface="ＭＳ Ｐゴシック" charset="0"/>
              </a:rPr>
              <a:t>one hand, the scale and interconnectedness of personal information collected and</a:t>
            </a:r>
          </a:p>
          <a:p>
            <a:pPr eaLnBrk="1" hangingPunct="1"/>
            <a:r>
              <a:rPr lang="en-US" dirty="0" smtClean="0">
                <a:latin typeface="Times New Roman" charset="0"/>
                <a:ea typeface="ＭＳ Ｐゴシック" charset="0"/>
                <a:cs typeface="ＭＳ Ｐゴシック" charset="0"/>
              </a:rPr>
              <a:t>stored in information systems has increased dramatically, motivated by law enforcement,</a:t>
            </a:r>
          </a:p>
          <a:p>
            <a:pPr eaLnBrk="1" hangingPunct="1"/>
            <a:r>
              <a:rPr lang="en-US" dirty="0" smtClean="0">
                <a:latin typeface="Times New Roman" charset="0"/>
                <a:ea typeface="ＭＳ Ｐゴシック" charset="0"/>
                <a:cs typeface="ＭＳ Ｐゴシック" charset="0"/>
              </a:rPr>
              <a:t>national security, and economic incentives. The last mentioned has been</a:t>
            </a:r>
          </a:p>
          <a:p>
            <a:pPr eaLnBrk="1" hangingPunct="1"/>
            <a:r>
              <a:rPr lang="en-US" dirty="0" smtClean="0">
                <a:latin typeface="Times New Roman" charset="0"/>
                <a:ea typeface="ＭＳ Ｐゴシック" charset="0"/>
                <a:cs typeface="ＭＳ Ｐゴシック" charset="0"/>
              </a:rPr>
              <a:t>perhaps the main driving force. In a global information economy, it is likely that the</a:t>
            </a:r>
          </a:p>
          <a:p>
            <a:pPr eaLnBrk="1" hangingPunct="1"/>
            <a:r>
              <a:rPr lang="en-US" dirty="0" smtClean="0">
                <a:latin typeface="Times New Roman" charset="0"/>
                <a:ea typeface="ＭＳ Ｐゴシック" charset="0"/>
                <a:cs typeface="ＭＳ Ｐゴシック" charset="0"/>
              </a:rPr>
              <a:t>most economically valuable electronic asset is aggregations of information on individuals</a:t>
            </a:r>
          </a:p>
          <a:p>
            <a:pPr eaLnBrk="1" hangingPunct="1"/>
            <a:r>
              <a:rPr lang="en-US" dirty="0" smtClean="0">
                <a:latin typeface="Times New Roman" charset="0"/>
                <a:ea typeface="ＭＳ Ｐゴシック" charset="0"/>
                <a:cs typeface="ＭＳ Ｐゴシック" charset="0"/>
              </a:rPr>
              <a:t>[JUDY14]. On the other hand, individuals have become increasingly aware</a:t>
            </a:r>
          </a:p>
          <a:p>
            <a:pPr eaLnBrk="1" hangingPunct="1"/>
            <a:r>
              <a:rPr lang="en-US" dirty="0" smtClean="0">
                <a:latin typeface="Times New Roman" charset="0"/>
                <a:ea typeface="ＭＳ Ｐゴシック" charset="0"/>
                <a:cs typeface="ＭＳ Ｐゴシック" charset="0"/>
              </a:rPr>
              <a:t>of the extent to which government agencies, businesses, and even Internet users have</a:t>
            </a:r>
          </a:p>
          <a:p>
            <a:pPr eaLnBrk="1" hangingPunct="1"/>
            <a:r>
              <a:rPr lang="en-US" dirty="0" smtClean="0">
                <a:latin typeface="Times New Roman" charset="0"/>
                <a:ea typeface="ＭＳ Ｐゴシック" charset="0"/>
                <a:cs typeface="ＭＳ Ｐゴシック" charset="0"/>
              </a:rPr>
              <a:t>access to their personal information and private details about their lives and activities.</a:t>
            </a:r>
          </a:p>
          <a:p>
            <a:pPr eaLnBrk="1" hangingPunct="1"/>
            <a:endParaRPr lang="en-US" dirty="0" smtClean="0">
              <a:latin typeface="Times New Roman" charset="0"/>
              <a:ea typeface="ＭＳ Ｐゴシック" charset="0"/>
              <a:cs typeface="ＭＳ Ｐゴシック" charset="0"/>
            </a:endParaRPr>
          </a:p>
          <a:p>
            <a:pPr eaLnBrk="1" hangingPunct="1"/>
            <a:r>
              <a:rPr lang="en-US" dirty="0" smtClean="0">
                <a:latin typeface="Times New Roman" charset="0"/>
                <a:ea typeface="ＭＳ Ｐゴシック" charset="0"/>
                <a:cs typeface="ＭＳ Ｐゴシック" charset="0"/>
              </a:rPr>
              <a:t>Concerns about the extent to which personal privacy has been and may be</a:t>
            </a:r>
          </a:p>
          <a:p>
            <a:pPr eaLnBrk="1" hangingPunct="1"/>
            <a:r>
              <a:rPr lang="en-US" dirty="0" smtClean="0">
                <a:latin typeface="Times New Roman" charset="0"/>
                <a:ea typeface="ＭＳ Ｐゴシック" charset="0"/>
                <a:cs typeface="ＭＳ Ｐゴシック" charset="0"/>
              </a:rPr>
              <a:t>compromised have led to a variety of legal and technical approaches to reinforcing</a:t>
            </a:r>
          </a:p>
          <a:p>
            <a:pPr eaLnBrk="1" hangingPunct="1"/>
            <a:r>
              <a:rPr lang="en-US" dirty="0" smtClean="0">
                <a:latin typeface="Times New Roman" charset="0"/>
                <a:ea typeface="ＭＳ Ｐゴシック" charset="0"/>
                <a:cs typeface="ＭＳ Ｐゴシック" charset="0"/>
              </a:rPr>
              <a:t>privacy rights.</a:t>
            </a:r>
          </a:p>
          <a:p>
            <a:pPr eaLnBrk="1" hangingPunct="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696093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B0AE60-92A8-4A25-9E9F-E592B5598928}" type="slidenum">
              <a:rPr lang="en-AU"/>
              <a:pPr/>
              <a:t>25</a:t>
            </a:fld>
            <a:endParaRPr lang="en-AU"/>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r>
              <a:rPr lang="en-US" dirty="0"/>
              <a:t>A number of international organizations and national governments have introduced laws and regulations intended to protect individual privacy. </a:t>
            </a:r>
          </a:p>
          <a:p>
            <a:r>
              <a:rPr lang="en-US" dirty="0"/>
              <a:t>European Union Data Protection Directive was adopted in 1998, to both (1) ensure that member states protected fundamental privacy rights when processing personal information, and (2) prevent member states from restricting the free flow of personal information within the EU. The Directive is organized around the following principles of personal information use:</a:t>
            </a:r>
          </a:p>
          <a:p>
            <a:r>
              <a:rPr lang="en-US" dirty="0">
                <a:cs typeface="Times New Roman" pitchFamily="18" charset="0"/>
              </a:rPr>
              <a:t>• </a:t>
            </a:r>
            <a:r>
              <a:rPr lang="en-US" dirty="0"/>
              <a:t>Notice: organizations must notify individuals what personal information they are collecting, the uses of that information, and what choices the individual may have.</a:t>
            </a:r>
          </a:p>
          <a:p>
            <a:r>
              <a:rPr lang="en-US" dirty="0">
                <a:cs typeface="Times New Roman" pitchFamily="18" charset="0"/>
              </a:rPr>
              <a:t>• </a:t>
            </a:r>
            <a:r>
              <a:rPr lang="en-US" dirty="0"/>
              <a:t>Consent: individuals must be able to choose whether and how their personal information is used by, or disclosed to, third parties. They have the right not to have any sensitive information collected or used without express permission, including race, religion, health, union membership, beliefs, and sex life.</a:t>
            </a:r>
          </a:p>
          <a:p>
            <a:r>
              <a:rPr lang="en-US" dirty="0">
                <a:cs typeface="Times New Roman" pitchFamily="18" charset="0"/>
              </a:rPr>
              <a:t>• </a:t>
            </a:r>
            <a:r>
              <a:rPr lang="en-US" dirty="0"/>
              <a:t>Consistency: organizations may use personal information only in accordance with the terms of the notice given the data subject and the choices the make on its use</a:t>
            </a:r>
          </a:p>
          <a:p>
            <a:r>
              <a:rPr lang="en-US" dirty="0">
                <a:cs typeface="Times New Roman" pitchFamily="18" charset="0"/>
              </a:rPr>
              <a:t>• </a:t>
            </a:r>
            <a:r>
              <a:rPr lang="en-US" dirty="0"/>
              <a:t>Access: individuals must have the right and ability to access their information and correct, modify, or delete any portion of it.</a:t>
            </a:r>
          </a:p>
          <a:p>
            <a:r>
              <a:rPr lang="en-US" dirty="0">
                <a:cs typeface="Times New Roman" pitchFamily="18" charset="0"/>
              </a:rPr>
              <a:t>• </a:t>
            </a:r>
            <a:r>
              <a:rPr lang="en-US" dirty="0"/>
              <a:t>Security: organizations must provide adequate security, using technical and other means, to protect the integrity and confidentiality of personal information.</a:t>
            </a:r>
          </a:p>
          <a:p>
            <a:r>
              <a:rPr lang="en-US" dirty="0">
                <a:cs typeface="Times New Roman" pitchFamily="18" charset="0"/>
              </a:rPr>
              <a:t>• </a:t>
            </a:r>
            <a:r>
              <a:rPr lang="en-US" dirty="0"/>
              <a:t>Onward transfer: third parties receiving personal information must provide the same level of privacy protection as the organization from whom the information is obtained.</a:t>
            </a:r>
          </a:p>
          <a:p>
            <a:r>
              <a:rPr lang="en-US" dirty="0">
                <a:cs typeface="Times New Roman" pitchFamily="18" charset="0"/>
              </a:rPr>
              <a:t>• </a:t>
            </a:r>
            <a:r>
              <a:rPr lang="en-US" dirty="0"/>
              <a:t>Enforcement: grants a private right of action to data subjects when organizations do not follow the law.</a:t>
            </a:r>
          </a:p>
        </p:txBody>
      </p:sp>
    </p:spTree>
    <p:extLst>
      <p:ext uri="{BB962C8B-B14F-4D97-AF65-F5344CB8AC3E}">
        <p14:creationId xmlns:p14="http://schemas.microsoft.com/office/powerpoint/2010/main" val="4201509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1422AE-EE98-4229-B633-3DBC75B843EF}" type="slidenum">
              <a:rPr lang="en-AU"/>
              <a:pPr/>
              <a:t>26</a:t>
            </a:fld>
            <a:endParaRPr lang="en-AU"/>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p:txBody>
          <a:bodyPr/>
          <a:lstStyle/>
          <a:p>
            <a:r>
              <a:rPr lang="en-US"/>
              <a:t>The first comprehensive privacy legislation adopted in the United States was the Privacy Act of 1974, which dealt with personal information collected and used by federal agencies. The act is intended to:</a:t>
            </a:r>
          </a:p>
          <a:p>
            <a:r>
              <a:rPr lang="en-US" b="1"/>
              <a:t>1. </a:t>
            </a:r>
            <a:r>
              <a:rPr lang="en-US"/>
              <a:t>Permit individuals to determine what records pertaining to them are collected, maintained, used, or disseminated.</a:t>
            </a:r>
          </a:p>
          <a:p>
            <a:r>
              <a:rPr lang="en-US" b="1"/>
              <a:t>2. </a:t>
            </a:r>
            <a:r>
              <a:rPr lang="en-US"/>
              <a:t>Permit individuals to forbid records obtained for one purpose to be used for another purpose without consent.</a:t>
            </a:r>
          </a:p>
          <a:p>
            <a:r>
              <a:rPr lang="en-US" b="1"/>
              <a:t>3. </a:t>
            </a:r>
            <a:r>
              <a:rPr lang="en-US"/>
              <a:t>Permit individuals to obtain access to records pertaining to them and to correct and amend such records as appropriate.</a:t>
            </a:r>
          </a:p>
          <a:p>
            <a:r>
              <a:rPr lang="en-US" b="1"/>
              <a:t>4. </a:t>
            </a:r>
            <a:r>
              <a:rPr lang="en-US"/>
              <a:t>Ensure that agencies collect, maintain, and use personal information in a manner that ensures that the information is current, adequate, relevant, and not excessive for its intended use.</a:t>
            </a:r>
          </a:p>
          <a:p>
            <a:r>
              <a:rPr lang="en-US" b="1"/>
              <a:t>5. </a:t>
            </a:r>
            <a:r>
              <a:rPr lang="en-US"/>
              <a:t>Create a private right of action for individuals whose personal information is not used in accordance with the act.</a:t>
            </a:r>
          </a:p>
          <a:p>
            <a:r>
              <a:rPr lang="en-US"/>
              <a:t>As with all privacy laws and regulations, there are exceptions and conditions attached to this act, such as criminal investigations, national security concerns, and conflicts between competing individual rights of privacy.</a:t>
            </a:r>
          </a:p>
          <a:p>
            <a:r>
              <a:rPr lang="en-US"/>
              <a:t>While the 1974 Privacy Act covers government records, a number of other U.S. laws have been enacted that cover other areas, including: Banking and financial records, Credit , Medical and health insurance records, Children's privacy, Electronic communications.</a:t>
            </a:r>
          </a:p>
        </p:txBody>
      </p:sp>
    </p:spTree>
    <p:extLst>
      <p:ext uri="{BB962C8B-B14F-4D97-AF65-F5344CB8AC3E}">
        <p14:creationId xmlns:p14="http://schemas.microsoft.com/office/powerpoint/2010/main" val="4046952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B48C93-CC23-4034-AF4B-F55EC72F3A66}" type="slidenum">
              <a:rPr lang="en-AU"/>
              <a:pPr/>
              <a:t>27</a:t>
            </a:fld>
            <a:endParaRPr lang="en-AU"/>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r>
              <a:rPr lang="en-US" dirty="0">
                <a:latin typeface="Times" charset="0"/>
              </a:rPr>
              <a:t>Organizations need to deploy both management controls and technical measures to comply with laws and regulations concerning privacy as well as to implement corporate policies concerning employee privacy. ISO 17799 (</a:t>
            </a:r>
            <a:r>
              <a:rPr lang="en-US" i="1" dirty="0">
                <a:latin typeface="Times" charset="0"/>
              </a:rPr>
              <a:t>Code of Practice for Information Security Management</a:t>
            </a:r>
            <a:r>
              <a:rPr lang="en-US" dirty="0">
                <a:latin typeface="Times" charset="0"/>
              </a:rPr>
              <a:t>) states the requirement as follows:</a:t>
            </a:r>
          </a:p>
          <a:p>
            <a:r>
              <a:rPr lang="en-US" b="1" dirty="0">
                <a:latin typeface="Times" charset="0"/>
              </a:rPr>
              <a:t>ISO 17799: Data protection and privacy of personal information</a:t>
            </a:r>
          </a:p>
          <a:p>
            <a:r>
              <a:rPr lang="en-US" dirty="0">
                <a:latin typeface="Times" charset="0"/>
              </a:rPr>
              <a:t>An organizational data protection and privacy policy should be developed and implemented. This policy should be communicated to all persons involved in the processing of personal information. Compliance with this policy and all relevant data protection legislation and regulations requires appropriate management structure and control. Often this is best achieved by the appointment of a person responsible, such as a data protection officer, who should provide guidance to managers, users, and service providers on their individual responsibilities and the specific procedures that should be followed. Responsibility for handling personal information and ensuring awareness of the data protection principles should be dealt with in accordance with relevant legislation and regulations. Appropriate technical and organizational measures to protect personal information should be implemented.</a:t>
            </a:r>
          </a:p>
          <a:p>
            <a:endParaRPr lang="en-US" dirty="0">
              <a:latin typeface="Times" charset="0"/>
            </a:endParaRPr>
          </a:p>
          <a:p>
            <a:endParaRPr lang="en-US" dirty="0"/>
          </a:p>
        </p:txBody>
      </p:sp>
    </p:spTree>
    <p:extLst>
      <p:ext uri="{BB962C8B-B14F-4D97-AF65-F5344CB8AC3E}">
        <p14:creationId xmlns:p14="http://schemas.microsoft.com/office/powerpoint/2010/main" val="741254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BDB38E-51E5-4CBE-ADEC-EDEC39548C1C}" type="slidenum">
              <a:rPr lang="en-AU"/>
              <a:pPr/>
              <a:t>28</a:t>
            </a:fld>
            <a:endParaRPr lang="en-AU"/>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r>
              <a:rPr lang="en-US" dirty="0">
                <a:latin typeface="Times" charset="0"/>
              </a:rPr>
              <a:t>The Common Criteria specification includes a definition of a set of functional requirements in a Privacy Class, which should be implemented in a trusted system. The purpose of the privacy functions is to provide a user protection against discovery and misuse of identity by other users.  It is primarily concerned with the privacy of an individual with respect to their use of computer resources, rather than the privacy of their personal information. This specification is a useful guide to how to design privacy support functions as part of a computer system. </a:t>
            </a:r>
          </a:p>
          <a:p>
            <a:r>
              <a:rPr lang="en-US" dirty="0">
                <a:latin typeface="Times" charset="0"/>
              </a:rPr>
              <a:t>Figure 18.5 shows a breakdown of privacy into four major areas:</a:t>
            </a:r>
          </a:p>
          <a:p>
            <a:r>
              <a:rPr lang="en-US" dirty="0">
                <a:latin typeface="Times" charset="0"/>
                <a:cs typeface="Times New Roman" pitchFamily="18" charset="0"/>
              </a:rPr>
              <a:t>• </a:t>
            </a:r>
            <a:r>
              <a:rPr lang="en-US" b="1" dirty="0">
                <a:latin typeface="Times" charset="0"/>
              </a:rPr>
              <a:t>Anonymity:</a:t>
            </a:r>
            <a:r>
              <a:rPr lang="en-US" dirty="0">
                <a:latin typeface="Times" charset="0"/>
              </a:rPr>
              <a:t> Ensures that a user may use a resource or service without disclosing the user’s identity. Specifically, this means that other users or subjects are unable to determine the identity of a user bound to a subject (e.g., process or user group) or operation. It further means that the system will not solicit the real name of a user. Anonymity need not conflict with authorization and access control functions, which are bound to computer-based user IDs, not to personal user information.</a:t>
            </a:r>
          </a:p>
          <a:p>
            <a:r>
              <a:rPr lang="en-US" dirty="0">
                <a:latin typeface="Times" charset="0"/>
                <a:cs typeface="Times New Roman" pitchFamily="18" charset="0"/>
              </a:rPr>
              <a:t>• </a:t>
            </a:r>
            <a:r>
              <a:rPr lang="en-US" b="1" dirty="0" err="1">
                <a:latin typeface="Times" charset="0"/>
              </a:rPr>
              <a:t>Pseudonymity</a:t>
            </a:r>
            <a:r>
              <a:rPr lang="en-US" b="1" dirty="0">
                <a:latin typeface="Times" charset="0"/>
              </a:rPr>
              <a:t>:</a:t>
            </a:r>
            <a:r>
              <a:rPr lang="en-US" dirty="0">
                <a:latin typeface="Times" charset="0"/>
              </a:rPr>
              <a:t> ensures that a user may use a resource or service without disclosing its user identity, but can still be accountable for that use. The system shall provide an alias to prevent other users from determining a user's identity but the system shall be able to determine the user's identity from an assigned alias.</a:t>
            </a:r>
          </a:p>
          <a:p>
            <a:r>
              <a:rPr lang="en-US" dirty="0">
                <a:latin typeface="Times" charset="0"/>
                <a:cs typeface="Times New Roman" pitchFamily="18" charset="0"/>
              </a:rPr>
              <a:t>• </a:t>
            </a:r>
            <a:r>
              <a:rPr lang="en-US" b="1" dirty="0" err="1">
                <a:latin typeface="Times" charset="0"/>
              </a:rPr>
              <a:t>Unlinkability</a:t>
            </a:r>
            <a:r>
              <a:rPr lang="en-US" b="1" dirty="0">
                <a:latin typeface="Times" charset="0"/>
              </a:rPr>
              <a:t>: </a:t>
            </a:r>
            <a:r>
              <a:rPr lang="en-US" dirty="0">
                <a:latin typeface="Times" charset="0"/>
              </a:rPr>
              <a:t>ensures that a user may make multiple uses of resources or services without others being able to link these uses together.</a:t>
            </a:r>
          </a:p>
          <a:p>
            <a:r>
              <a:rPr lang="en-US" dirty="0">
                <a:latin typeface="Times" charset="0"/>
                <a:cs typeface="Times New Roman" pitchFamily="18" charset="0"/>
              </a:rPr>
              <a:t>• </a:t>
            </a:r>
            <a:r>
              <a:rPr lang="en-US" b="1" dirty="0" err="1">
                <a:latin typeface="Times" charset="0"/>
              </a:rPr>
              <a:t>Unobservability</a:t>
            </a:r>
            <a:r>
              <a:rPr lang="en-US" b="1" dirty="0">
                <a:latin typeface="Times" charset="0"/>
              </a:rPr>
              <a:t>:</a:t>
            </a:r>
            <a:r>
              <a:rPr lang="en-US" dirty="0">
                <a:latin typeface="Times" charset="0"/>
              </a:rPr>
              <a:t> ensures that a user may use a resource or service without others, especially third parties, being able to observe that the resource or service is being used. </a:t>
            </a:r>
          </a:p>
        </p:txBody>
      </p:sp>
    </p:spTree>
    <p:extLst>
      <p:ext uri="{BB962C8B-B14F-4D97-AF65-F5344CB8AC3E}">
        <p14:creationId xmlns:p14="http://schemas.microsoft.com/office/powerpoint/2010/main" val="805031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40214A1-52A0-EB48-8763-AA143F2E43CE}" type="slidenum">
              <a:rPr lang="en-AU" sz="1200"/>
              <a:pPr eaLnBrk="1" hangingPunct="1"/>
              <a:t>29</a:t>
            </a:fld>
            <a:endParaRPr lang="en-AU" sz="120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Times New Roman" charset="0"/>
                <a:ea typeface="ＭＳ Ｐゴシック" charset="0"/>
                <a:cs typeface="ＭＳ Ｐゴシック" charset="0"/>
              </a:rPr>
              <a:t>The demands of homeland security and counterterrorism have imposed new threats</a:t>
            </a:r>
          </a:p>
          <a:p>
            <a:pPr eaLnBrk="1" hangingPunct="1"/>
            <a:r>
              <a:rPr lang="en-US" dirty="0">
                <a:latin typeface="Times New Roman" charset="0"/>
                <a:ea typeface="ＭＳ Ｐゴシック" charset="0"/>
                <a:cs typeface="ＭＳ Ｐゴシック" charset="0"/>
              </a:rPr>
              <a:t>to personal privacy. Law enforcement and intelligence agencies have become</a:t>
            </a:r>
          </a:p>
          <a:p>
            <a:pPr eaLnBrk="1" hangingPunct="1"/>
            <a:r>
              <a:rPr lang="en-US" dirty="0">
                <a:latin typeface="Times New Roman" charset="0"/>
                <a:ea typeface="ＭＳ Ｐゴシック" charset="0"/>
                <a:cs typeface="ＭＳ Ｐゴシック" charset="0"/>
              </a:rPr>
              <a:t>increasingly aggressive in using data surveillance techniques to fulfill their mission.</a:t>
            </a:r>
          </a:p>
          <a:p>
            <a:pPr eaLnBrk="1" hangingPunct="1"/>
            <a:r>
              <a:rPr lang="en-US" dirty="0">
                <a:latin typeface="Times New Roman" charset="0"/>
                <a:ea typeface="ＭＳ Ｐゴシック" charset="0"/>
                <a:cs typeface="ＭＳ Ｐゴシック" charset="0"/>
              </a:rPr>
              <a:t>In addition, private organizations are exploiting a number of trends to increase their</a:t>
            </a:r>
          </a:p>
          <a:p>
            <a:pPr eaLnBrk="1" hangingPunct="1"/>
            <a:r>
              <a:rPr lang="en-US" dirty="0">
                <a:latin typeface="Times New Roman" charset="0"/>
                <a:ea typeface="ＭＳ Ｐゴシック" charset="0"/>
                <a:cs typeface="ＭＳ Ｐゴシック" charset="0"/>
              </a:rPr>
              <a:t>ability to build detailed profiles of individuals, including the spread of the Internet,</a:t>
            </a:r>
          </a:p>
          <a:p>
            <a:pPr eaLnBrk="1" hangingPunct="1"/>
            <a:r>
              <a:rPr lang="en-US" dirty="0">
                <a:latin typeface="Times New Roman" charset="0"/>
                <a:ea typeface="ＭＳ Ｐゴシック" charset="0"/>
                <a:cs typeface="ＭＳ Ｐゴシック" charset="0"/>
              </a:rPr>
              <a:t>the increase in electronic payment methods, near-universal use of cellular phone</a:t>
            </a:r>
          </a:p>
          <a:p>
            <a:pPr eaLnBrk="1" hangingPunct="1"/>
            <a:r>
              <a:rPr lang="en-US" dirty="0">
                <a:latin typeface="Times New Roman" charset="0"/>
                <a:ea typeface="ＭＳ Ｐゴシック" charset="0"/>
                <a:cs typeface="ＭＳ Ｐゴシック" charset="0"/>
              </a:rPr>
              <a:t>communications, ubiquitous computation, sensor webs, and so on.</a:t>
            </a:r>
          </a:p>
          <a:p>
            <a:pPr eaLnBrk="1" hangingPunct="1"/>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Both policy and technical approaches are needed to protect privacy when both</a:t>
            </a:r>
          </a:p>
          <a:p>
            <a:pPr eaLnBrk="1" hangingPunct="1"/>
            <a:r>
              <a:rPr lang="en-US" dirty="0">
                <a:latin typeface="Times New Roman" charset="0"/>
                <a:ea typeface="ＭＳ Ｐゴシック" charset="0"/>
                <a:cs typeface="ＭＳ Ｐゴシック" charset="0"/>
              </a:rPr>
              <a:t>government and nongovernment organizations seek to learn as much as possible</a:t>
            </a:r>
          </a:p>
          <a:p>
            <a:pPr eaLnBrk="1" hangingPunct="1"/>
            <a:r>
              <a:rPr lang="en-US" dirty="0">
                <a:latin typeface="Times New Roman" charset="0"/>
                <a:ea typeface="ＭＳ Ｐゴシック" charset="0"/>
                <a:cs typeface="ＭＳ Ｐゴシック" charset="0"/>
              </a:rPr>
              <a:t>about individuals. </a:t>
            </a:r>
          </a:p>
        </p:txBody>
      </p:sp>
    </p:spTree>
    <p:extLst>
      <p:ext uri="{BB962C8B-B14F-4D97-AF65-F5344CB8AC3E}">
        <p14:creationId xmlns:p14="http://schemas.microsoft.com/office/powerpoint/2010/main" val="3196080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64BD4FF-CDE4-F24B-B39A-A61918A16693}" type="slidenum">
              <a:rPr lang="en-AU" sz="1200"/>
              <a:pPr eaLnBrk="1" hangingPunct="1"/>
              <a:t>3</a:t>
            </a:fld>
            <a:endParaRPr lang="en-AU" sz="12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Computer crime , or cybercrime , is a term used broadly to describe criminal activity</a:t>
            </a:r>
          </a:p>
          <a:p>
            <a:pPr eaLnBrk="1" hangingPunct="1"/>
            <a:r>
              <a:rPr lang="en-US">
                <a:latin typeface="Times New Roman" charset="0"/>
                <a:ea typeface="ＭＳ Ｐゴシック" charset="0"/>
                <a:cs typeface="ＭＳ Ｐゴシック" charset="0"/>
              </a:rPr>
              <a:t>in which computers or computer networks are a tool, a target, or a place of criminal</a:t>
            </a:r>
          </a:p>
          <a:p>
            <a:pPr eaLnBrk="1" hangingPunct="1"/>
            <a:r>
              <a:rPr lang="en-US">
                <a:latin typeface="Times New Roman" charset="0"/>
                <a:ea typeface="ＭＳ Ｐゴシック" charset="0"/>
                <a:cs typeface="ＭＳ Ｐゴシック" charset="0"/>
              </a:rPr>
              <a:t>activity. These categories are not exclusive, and many activities can be characterized</a:t>
            </a:r>
          </a:p>
          <a:p>
            <a:pPr eaLnBrk="1" hangingPunct="1"/>
            <a:r>
              <a:rPr lang="en-US">
                <a:latin typeface="Times New Roman" charset="0"/>
                <a:ea typeface="ＭＳ Ｐゴシック" charset="0"/>
                <a:cs typeface="ＭＳ Ｐゴシック" charset="0"/>
              </a:rPr>
              <a:t>as falling in one or more categories. The term </a:t>
            </a:r>
            <a:r>
              <a:rPr lang="en-US" i="1">
                <a:latin typeface="Times New Roman" charset="0"/>
                <a:ea typeface="ＭＳ Ｐゴシック" charset="0"/>
                <a:cs typeface="ＭＳ Ｐゴシック" charset="0"/>
              </a:rPr>
              <a:t>cybercrime has a connotation of</a:t>
            </a:r>
          </a:p>
          <a:p>
            <a:pPr eaLnBrk="1" hangingPunct="1"/>
            <a:r>
              <a:rPr lang="en-US">
                <a:latin typeface="Times New Roman" charset="0"/>
                <a:ea typeface="ＭＳ Ｐゴシック" charset="0"/>
                <a:cs typeface="ＭＳ Ｐゴシック" charset="0"/>
              </a:rPr>
              <a:t>the use of networks specifically, whereas </a:t>
            </a:r>
            <a:r>
              <a:rPr lang="en-US" i="1">
                <a:latin typeface="Times New Roman" charset="0"/>
                <a:ea typeface="ＭＳ Ｐゴシック" charset="0"/>
                <a:cs typeface="ＭＳ Ｐゴシック" charset="0"/>
              </a:rPr>
              <a:t>computer crime may or may not involve</a:t>
            </a:r>
          </a:p>
          <a:p>
            <a:pPr eaLnBrk="1" hangingPunct="1"/>
            <a:r>
              <a:rPr lang="en-US">
                <a:latin typeface="Times New Roman" charset="0"/>
                <a:ea typeface="ＭＳ Ｐゴシック" charset="0"/>
                <a:cs typeface="ＭＳ Ｐゴシック" charset="0"/>
              </a:rPr>
              <a:t>networks.</a:t>
            </a:r>
          </a:p>
        </p:txBody>
      </p:sp>
    </p:spTree>
    <p:extLst>
      <p:ext uri="{BB962C8B-B14F-4D97-AF65-F5344CB8AC3E}">
        <p14:creationId xmlns:p14="http://schemas.microsoft.com/office/powerpoint/2010/main" val="4057932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a:ln/>
        </p:spPr>
      </p:sp>
      <p:sp>
        <p:nvSpPr>
          <p:cNvPr id="7373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In terms of technical approaches, the requirements for privacy</a:t>
            </a:r>
          </a:p>
          <a:p>
            <a:pPr eaLnBrk="1" hangingPunct="1"/>
            <a:r>
              <a:rPr lang="en-US">
                <a:latin typeface="Times New Roman" charset="0"/>
                <a:ea typeface="ＭＳ Ｐゴシック" charset="0"/>
                <a:cs typeface="ＭＳ Ｐゴシック" charset="0"/>
              </a:rPr>
              <a:t>protection for information systems can be addressed in the context of database</a:t>
            </a:r>
          </a:p>
          <a:p>
            <a:pPr eaLnBrk="1" hangingPunct="1"/>
            <a:r>
              <a:rPr lang="en-US">
                <a:latin typeface="Times New Roman" charset="0"/>
                <a:ea typeface="ＭＳ Ｐゴシック" charset="0"/>
                <a:cs typeface="ＭＳ Ｐゴシック" charset="0"/>
              </a:rPr>
              <a:t>security. That is, the approaches that are appropriate for privacy protection involve</a:t>
            </a:r>
          </a:p>
          <a:p>
            <a:pPr eaLnBrk="1" hangingPunct="1"/>
            <a:r>
              <a:rPr lang="en-US">
                <a:latin typeface="Times New Roman" charset="0"/>
                <a:ea typeface="ＭＳ Ｐゴシック" charset="0"/>
                <a:cs typeface="ＭＳ Ｐゴシック" charset="0"/>
              </a:rPr>
              <a:t>technical means that have been developed for database security. These are discussed</a:t>
            </a:r>
          </a:p>
          <a:p>
            <a:pPr eaLnBrk="1" hangingPunct="1"/>
            <a:r>
              <a:rPr lang="en-US">
                <a:latin typeface="Times New Roman" charset="0"/>
                <a:ea typeface="ＭＳ Ｐゴシック" charset="0"/>
                <a:cs typeface="ＭＳ Ｐゴシック" charset="0"/>
              </a:rPr>
              <a:t>in detail in Chapter 5 .</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A specific proposal for a database security approach to privacy protection</a:t>
            </a:r>
          </a:p>
          <a:p>
            <a:pPr eaLnBrk="1" hangingPunct="1"/>
            <a:r>
              <a:rPr lang="en-US">
                <a:latin typeface="Times New Roman" charset="0"/>
                <a:ea typeface="ＭＳ Ｐゴシック" charset="0"/>
                <a:cs typeface="ＭＳ Ｐゴシック" charset="0"/>
              </a:rPr>
              <a:t>is outlined in [POPP06]. The privacy appliance is a</a:t>
            </a:r>
          </a:p>
          <a:p>
            <a:pPr eaLnBrk="1" hangingPunct="1"/>
            <a:r>
              <a:rPr lang="en-US">
                <a:latin typeface="Times New Roman" charset="0"/>
                <a:ea typeface="ＭＳ Ｐゴシック" charset="0"/>
                <a:cs typeface="ＭＳ Ｐゴシック" charset="0"/>
              </a:rPr>
              <a:t>tamper-resistant, cryptographically protected device that is interposed between a</a:t>
            </a:r>
          </a:p>
          <a:p>
            <a:pPr eaLnBrk="1" hangingPunct="1"/>
            <a:r>
              <a:rPr lang="en-US">
                <a:latin typeface="Times New Roman" charset="0"/>
                <a:ea typeface="ＭＳ Ｐゴシック" charset="0"/>
                <a:cs typeface="ＭＳ Ｐゴシック" charset="0"/>
              </a:rPr>
              <a:t>database and the access interface, analogous to a firewall or intrusion prevention</a:t>
            </a:r>
          </a:p>
          <a:p>
            <a:pPr eaLnBrk="1" hangingPunct="1"/>
            <a:r>
              <a:rPr lang="en-US">
                <a:latin typeface="Times New Roman" charset="0"/>
                <a:ea typeface="ＭＳ Ｐゴシック" charset="0"/>
                <a:cs typeface="ＭＳ Ｐゴシック" charset="0"/>
              </a:rPr>
              <a:t>device. The device implements privacy protection functions, including verifying the</a:t>
            </a:r>
          </a:p>
          <a:p>
            <a:pPr eaLnBrk="1" hangingPunct="1"/>
            <a:r>
              <a:rPr lang="en-US">
                <a:latin typeface="Times New Roman" charset="0"/>
                <a:ea typeface="ＭＳ Ｐゴシック" charset="0"/>
                <a:cs typeface="ＭＳ Ｐゴシック" charset="0"/>
              </a:rPr>
              <a:t>user’s access permissions and credentials and creating an audit log. Some of the</a:t>
            </a:r>
          </a:p>
          <a:p>
            <a:pPr eaLnBrk="1" hangingPunct="1"/>
            <a:r>
              <a:rPr lang="en-US">
                <a:latin typeface="Times New Roman" charset="0"/>
                <a:ea typeface="ＭＳ Ｐゴシック" charset="0"/>
                <a:cs typeface="ＭＳ Ｐゴシック" charset="0"/>
              </a:rPr>
              <a:t>specific functions of the appliance are as follows: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Data transformation: This function encodes or encrypts portions of the data</a:t>
            </a:r>
          </a:p>
          <a:p>
            <a:pPr eaLnBrk="1" hangingPunct="1"/>
            <a:r>
              <a:rPr lang="en-US">
                <a:latin typeface="Times New Roman" charset="0"/>
                <a:ea typeface="ＭＳ Ｐゴシック" charset="0"/>
                <a:cs typeface="ＭＳ Ｐゴシック" charset="0"/>
              </a:rPr>
              <a:t>so as to preserver privacy but still allow data analysis functions needed for</a:t>
            </a:r>
          </a:p>
          <a:p>
            <a:pPr eaLnBrk="1" hangingPunct="1"/>
            <a:r>
              <a:rPr lang="en-US">
                <a:latin typeface="Times New Roman" charset="0"/>
                <a:ea typeface="ＭＳ Ｐゴシック" charset="0"/>
                <a:cs typeface="ＭＳ Ｐゴシック" charset="0"/>
              </a:rPr>
              <a:t>effective use. An example of such data analysis functions is the detection of</a:t>
            </a:r>
          </a:p>
          <a:p>
            <a:pPr eaLnBrk="1" hangingPunct="1"/>
            <a:r>
              <a:rPr lang="en-US">
                <a:latin typeface="Times New Roman" charset="0"/>
                <a:ea typeface="ＭＳ Ｐゴシック" charset="0"/>
                <a:cs typeface="ＭＳ Ｐゴシック" charset="0"/>
              </a:rPr>
              <a:t>terrorist activity patterns.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Anonymization: This function removes specific identifying information from</a:t>
            </a:r>
          </a:p>
          <a:p>
            <a:pPr eaLnBrk="1" hangingPunct="1"/>
            <a:r>
              <a:rPr lang="en-US">
                <a:latin typeface="Times New Roman" charset="0"/>
                <a:ea typeface="ＭＳ Ｐゴシック" charset="0"/>
                <a:cs typeface="ＭＳ Ｐゴシック" charset="0"/>
              </a:rPr>
              <a:t>query results, such as last name and telephone number, but creates some</a:t>
            </a:r>
          </a:p>
          <a:p>
            <a:pPr eaLnBrk="1" hangingPunct="1"/>
            <a:r>
              <a:rPr lang="en-US">
                <a:latin typeface="Times New Roman" charset="0"/>
                <a:ea typeface="ＭＳ Ｐゴシック" charset="0"/>
                <a:cs typeface="ＭＳ Ｐゴシック" charset="0"/>
              </a:rPr>
              <a:t>sort of anonymized unique identifier so that analysts can detect connections</a:t>
            </a:r>
          </a:p>
          <a:p>
            <a:pPr eaLnBrk="1" hangingPunct="1"/>
            <a:r>
              <a:rPr lang="en-US">
                <a:latin typeface="Times New Roman" charset="0"/>
                <a:ea typeface="ＭＳ Ｐゴシック" charset="0"/>
                <a:cs typeface="ＭＳ Ｐゴシック" charset="0"/>
              </a:rPr>
              <a:t>between queries.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Selective revelation: This is a method for minimizing exposure of individual</a:t>
            </a:r>
          </a:p>
          <a:p>
            <a:pPr eaLnBrk="1" hangingPunct="1"/>
            <a:r>
              <a:rPr lang="en-US">
                <a:latin typeface="Times New Roman" charset="0"/>
                <a:ea typeface="ＭＳ Ｐゴシック" charset="0"/>
                <a:cs typeface="ＭＳ Ｐゴシック" charset="0"/>
              </a:rPr>
              <a:t>information while enabling continuous analysis of potentially interconnected</a:t>
            </a:r>
          </a:p>
          <a:p>
            <a:pPr eaLnBrk="1" hangingPunct="1"/>
            <a:r>
              <a:rPr lang="en-US">
                <a:latin typeface="Times New Roman" charset="0"/>
                <a:ea typeface="ＭＳ Ｐゴシック" charset="0"/>
                <a:cs typeface="ＭＳ Ｐゴシック" charset="0"/>
              </a:rPr>
              <a:t>data. The function initially reveals information to the analyst only in sanitized</a:t>
            </a:r>
          </a:p>
          <a:p>
            <a:pPr eaLnBrk="1" hangingPunct="1"/>
            <a:r>
              <a:rPr lang="en-US">
                <a:latin typeface="Times New Roman" charset="0"/>
                <a:ea typeface="ＭＳ Ｐゴシック" charset="0"/>
                <a:cs typeface="ＭＳ Ｐゴシック" charset="0"/>
              </a:rPr>
              <a:t>form, that is, in terms of statistics and categories that do not reveal (directly or</a:t>
            </a:r>
          </a:p>
          <a:p>
            <a:pPr eaLnBrk="1" hangingPunct="1"/>
            <a:r>
              <a:rPr lang="en-US">
                <a:latin typeface="Times New Roman" charset="0"/>
                <a:ea typeface="ＭＳ Ｐゴシック" charset="0"/>
                <a:cs typeface="ＭＳ Ｐゴシック" charset="0"/>
              </a:rPr>
              <a:t>indirectly) anyone’s private information. If the analyst sees reason for concern,</a:t>
            </a:r>
          </a:p>
          <a:p>
            <a:pPr eaLnBrk="1" hangingPunct="1"/>
            <a:r>
              <a:rPr lang="en-US">
                <a:latin typeface="Times New Roman" charset="0"/>
                <a:ea typeface="ＭＳ Ｐゴシック" charset="0"/>
                <a:cs typeface="ＭＳ Ｐゴシック" charset="0"/>
              </a:rPr>
              <a:t>he or she can follow up by seeking permission to get more precise information.</a:t>
            </a:r>
          </a:p>
          <a:p>
            <a:pPr eaLnBrk="1" hangingPunct="1"/>
            <a:r>
              <a:rPr lang="en-US">
                <a:latin typeface="Times New Roman" charset="0"/>
                <a:ea typeface="ＭＳ Ｐゴシック" charset="0"/>
                <a:cs typeface="ＭＳ Ｐゴシック" charset="0"/>
              </a:rPr>
              <a:t>This permission would be granted if the initial information provides sufficient</a:t>
            </a:r>
          </a:p>
          <a:p>
            <a:pPr eaLnBrk="1" hangingPunct="1"/>
            <a:r>
              <a:rPr lang="en-US">
                <a:latin typeface="Times New Roman" charset="0"/>
                <a:ea typeface="ＭＳ Ｐゴシック" charset="0"/>
                <a:cs typeface="ＭＳ Ｐゴシック" charset="0"/>
              </a:rPr>
              <a:t>cause to allow the revelation of more information, under appropriate legal</a:t>
            </a:r>
          </a:p>
          <a:p>
            <a:pPr eaLnBrk="1" hangingPunct="1"/>
            <a:r>
              <a:rPr lang="en-US">
                <a:latin typeface="Times New Roman" charset="0"/>
                <a:ea typeface="ＭＳ Ｐゴシック" charset="0"/>
                <a:cs typeface="ＭＳ Ｐゴシック" charset="0"/>
              </a:rPr>
              <a:t>and policy guidelines.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Immutable audit: A tamper-resistant method that identifies where data go</a:t>
            </a:r>
          </a:p>
          <a:p>
            <a:pPr eaLnBrk="1" hangingPunct="1"/>
            <a:r>
              <a:rPr lang="en-US">
                <a:latin typeface="Times New Roman" charset="0"/>
                <a:ea typeface="ＭＳ Ｐゴシック" charset="0"/>
                <a:cs typeface="ＭＳ Ｐゴシック" charset="0"/>
              </a:rPr>
              <a:t>and who has seen the data. The audit function automatically and permanently</a:t>
            </a:r>
          </a:p>
          <a:p>
            <a:pPr eaLnBrk="1" hangingPunct="1"/>
            <a:r>
              <a:rPr lang="en-US">
                <a:latin typeface="Times New Roman" charset="0"/>
                <a:ea typeface="ＭＳ Ｐゴシック" charset="0"/>
                <a:cs typeface="ＭＳ Ｐゴシック" charset="0"/>
              </a:rPr>
              <a:t>records all data accesses, with strong protection against deletion, modification,</a:t>
            </a:r>
          </a:p>
          <a:p>
            <a:pPr eaLnBrk="1" hangingPunct="1"/>
            <a:r>
              <a:rPr lang="en-US">
                <a:latin typeface="Times New Roman" charset="0"/>
                <a:ea typeface="ＭＳ Ｐゴシック" charset="0"/>
                <a:cs typeface="ＭＳ Ｐゴシック" charset="0"/>
              </a:rPr>
              <a:t>and unauthorized use.</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Associative memory: This is a software module that can recognize patterns</a:t>
            </a:r>
          </a:p>
          <a:p>
            <a:pPr eaLnBrk="1" hangingPunct="1"/>
            <a:r>
              <a:rPr lang="en-US">
                <a:latin typeface="Times New Roman" charset="0"/>
                <a:ea typeface="ＭＳ Ｐゴシック" charset="0"/>
                <a:cs typeface="ＭＳ Ｐゴシック" charset="0"/>
              </a:rPr>
              <a:t>and make connections between pieces of data that the human user may have</a:t>
            </a:r>
          </a:p>
          <a:p>
            <a:pPr eaLnBrk="1" hangingPunct="1"/>
            <a:r>
              <a:rPr lang="en-US">
                <a:latin typeface="Times New Roman" charset="0"/>
                <a:ea typeface="ＭＳ Ｐゴシック" charset="0"/>
                <a:cs typeface="ＭＳ Ｐゴシック" charset="0"/>
              </a:rPr>
              <a:t>missed or didn’t know existed. With this method, it can discover relationships</a:t>
            </a:r>
          </a:p>
          <a:p>
            <a:pPr eaLnBrk="1" hangingPunct="1"/>
            <a:r>
              <a:rPr lang="en-US">
                <a:latin typeface="Times New Roman" charset="0"/>
                <a:ea typeface="ＭＳ Ｐゴシック" charset="0"/>
                <a:cs typeface="ＭＳ Ｐゴシック" charset="0"/>
              </a:rPr>
              <a:t>quickly between data points found in massive amounts of data.</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The owner of a database installs a privacy appliance</a:t>
            </a:r>
          </a:p>
          <a:p>
            <a:pPr eaLnBrk="1" hangingPunct="1"/>
            <a:r>
              <a:rPr lang="en-US">
                <a:latin typeface="Times New Roman" charset="0"/>
                <a:ea typeface="ＭＳ Ｐゴシック" charset="0"/>
                <a:cs typeface="ＭＳ Ｐゴシック" charset="0"/>
              </a:rPr>
              <a:t>tailored to the database content and structure and to its intended use by outside</a:t>
            </a:r>
          </a:p>
          <a:p>
            <a:pPr eaLnBrk="1" hangingPunct="1"/>
            <a:r>
              <a:rPr lang="en-US">
                <a:latin typeface="Times New Roman" charset="0"/>
                <a:ea typeface="ＭＳ Ｐゴシック" charset="0"/>
                <a:cs typeface="ＭＳ Ｐゴシック" charset="0"/>
              </a:rPr>
              <a:t>organizations. An independently operated privacy appliance can interact with</a:t>
            </a:r>
          </a:p>
          <a:p>
            <a:pPr eaLnBrk="1" hangingPunct="1"/>
            <a:r>
              <a:rPr lang="en-US">
                <a:latin typeface="Times New Roman" charset="0"/>
                <a:ea typeface="ＭＳ Ｐゴシック" charset="0"/>
                <a:cs typeface="ＭＳ Ｐゴシック" charset="0"/>
              </a:rPr>
              <a:t>multiple databases from multiple organizations to collect and interconnect data</a:t>
            </a:r>
          </a:p>
          <a:p>
            <a:pPr eaLnBrk="1" hangingPunct="1"/>
            <a:r>
              <a:rPr lang="en-US">
                <a:latin typeface="Times New Roman" charset="0"/>
                <a:ea typeface="ＭＳ Ｐゴシック" charset="0"/>
                <a:cs typeface="ＭＳ Ｐゴシック" charset="0"/>
              </a:rPr>
              <a:t>for their ultimate use by law enforcement, an intelligence user, or other appropriate</a:t>
            </a:r>
          </a:p>
          <a:p>
            <a:pPr eaLnBrk="1" hangingPunct="1"/>
            <a:r>
              <a:rPr lang="en-US">
                <a:latin typeface="Times New Roman" charset="0"/>
                <a:ea typeface="ＭＳ Ｐゴシック" charset="0"/>
                <a:cs typeface="ＭＳ Ｐゴシック" charset="0"/>
              </a:rPr>
              <a:t>user.</a:t>
            </a:r>
          </a:p>
          <a:p>
            <a:endParaRPr lang="en-US">
              <a:latin typeface="Times New Roman" charset="0"/>
              <a:ea typeface="ＭＳ Ｐゴシック" charset="0"/>
              <a:cs typeface="ＭＳ Ｐゴシック" charset="0"/>
            </a:endParaRPr>
          </a:p>
        </p:txBody>
      </p:sp>
      <p:sp>
        <p:nvSpPr>
          <p:cNvPr id="7373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B36C29-36B1-E34E-9484-3448BF6E64C1}" type="slidenum">
              <a:rPr lang="en-AU" sz="1200"/>
              <a:pPr eaLnBrk="1" hangingPunct="1"/>
              <a:t>30</a:t>
            </a:fld>
            <a:endParaRPr lang="en-AU" sz="1200"/>
          </a:p>
        </p:txBody>
      </p:sp>
    </p:spTree>
    <p:extLst>
      <p:ext uri="{BB962C8B-B14F-4D97-AF65-F5344CB8AC3E}">
        <p14:creationId xmlns:p14="http://schemas.microsoft.com/office/powerpoint/2010/main" val="1110070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150D07-075C-4B02-A6D6-6CDD6E16AA6D}" type="slidenum">
              <a:rPr lang="en-AU"/>
              <a:pPr/>
              <a:t>31</a:t>
            </a:fld>
            <a:endParaRPr lang="en-AU"/>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r>
              <a:rPr lang="en-US" dirty="0"/>
              <a:t>The demands of homeland security and counterterrorism have imposed new threats to personal privacy. Law enforcement and intelligence agencies have become increasingly aggressive in using data surveillance techniques. Also, private organizations are increasing their ability to build detailed profiles of individuals. Both policy and technical approaches are needed to protect privacy when both government and non-government organizations seek to learn as much as possible about individuals. In terms of technical approaches, the requirements for privacy protection for information systems can be addressed in the context of database security.   </a:t>
            </a:r>
          </a:p>
          <a:p>
            <a:r>
              <a:rPr lang="en-US" dirty="0"/>
              <a:t>Figure 18.6 shows a privacy appliance, which is a tamper-resistant, cryptographically protected device that is interposed between a database and the access interface. It implements privacy protection functions, including verifying the user's access permissions / credentials and creating an audit log. Some of its specific functions are:</a:t>
            </a:r>
          </a:p>
          <a:p>
            <a:r>
              <a:rPr lang="en-US" dirty="0">
                <a:cs typeface="Times New Roman" pitchFamily="18" charset="0"/>
              </a:rPr>
              <a:t>• </a:t>
            </a:r>
            <a:r>
              <a:rPr lang="en-US" b="1" dirty="0"/>
              <a:t>Data transformation:</a:t>
            </a:r>
            <a:r>
              <a:rPr lang="en-US" dirty="0"/>
              <a:t> encodes or encrypts portions of the data so as to preserver privacy but still allow data analysis functions needed for effective use. </a:t>
            </a:r>
          </a:p>
          <a:p>
            <a:r>
              <a:rPr lang="en-US" dirty="0">
                <a:cs typeface="Times New Roman" pitchFamily="18" charset="0"/>
              </a:rPr>
              <a:t>• </a:t>
            </a:r>
            <a:r>
              <a:rPr lang="en-US" b="1" dirty="0" err="1"/>
              <a:t>Anonymization</a:t>
            </a:r>
            <a:r>
              <a:rPr lang="en-US" b="1" dirty="0"/>
              <a:t>:</a:t>
            </a:r>
            <a:r>
              <a:rPr lang="en-US" dirty="0"/>
              <a:t> removes specific identifying information from query results, replacing </a:t>
            </a:r>
            <a:r>
              <a:rPr lang="en-US" dirty="0" err="1"/>
              <a:t>themwith</a:t>
            </a:r>
            <a:r>
              <a:rPr lang="en-US" dirty="0"/>
              <a:t> an </a:t>
            </a:r>
            <a:r>
              <a:rPr lang="en-US" dirty="0" err="1"/>
              <a:t>anonymized</a:t>
            </a:r>
            <a:r>
              <a:rPr lang="en-US" dirty="0"/>
              <a:t> unique identifier </a:t>
            </a:r>
          </a:p>
          <a:p>
            <a:r>
              <a:rPr lang="en-US" dirty="0">
                <a:cs typeface="Times New Roman" pitchFamily="18" charset="0"/>
              </a:rPr>
              <a:t>• </a:t>
            </a:r>
            <a:r>
              <a:rPr lang="en-US" b="1" dirty="0"/>
              <a:t>Selective revelation:</a:t>
            </a:r>
            <a:r>
              <a:rPr lang="en-US" dirty="0"/>
              <a:t> a method for minimizing exposure of individual information while enabling continuous analysis of potentially interconnected data. </a:t>
            </a:r>
          </a:p>
          <a:p>
            <a:r>
              <a:rPr lang="en-US" dirty="0">
                <a:cs typeface="Times New Roman" pitchFamily="18" charset="0"/>
              </a:rPr>
              <a:t>• </a:t>
            </a:r>
            <a:r>
              <a:rPr lang="en-US" b="1" dirty="0"/>
              <a:t>Immutable audit:</a:t>
            </a:r>
            <a:r>
              <a:rPr lang="en-US" dirty="0"/>
              <a:t> a method that identifies where data goes and who has seen it. </a:t>
            </a:r>
          </a:p>
          <a:p>
            <a:r>
              <a:rPr lang="en-US" dirty="0">
                <a:cs typeface="Times New Roman" pitchFamily="18" charset="0"/>
              </a:rPr>
              <a:t>• </a:t>
            </a:r>
            <a:r>
              <a:rPr lang="en-US" b="1" dirty="0"/>
              <a:t>Associative memory: </a:t>
            </a:r>
            <a:r>
              <a:rPr lang="en-US" dirty="0"/>
              <a:t>a software module that recognizes patterns / connections between pieces of data that the human user may have missed or didn’t know existed.</a:t>
            </a:r>
          </a:p>
        </p:txBody>
      </p:sp>
    </p:spTree>
    <p:extLst>
      <p:ext uri="{BB962C8B-B14F-4D97-AF65-F5344CB8AC3E}">
        <p14:creationId xmlns:p14="http://schemas.microsoft.com/office/powerpoint/2010/main" val="4024878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FB5DC1-ED81-452C-B02E-4ADD94C2F81D}" type="slidenum">
              <a:rPr lang="en-AU"/>
              <a:pPr/>
              <a:t>32</a:t>
            </a:fld>
            <a:endParaRPr lang="en-AU"/>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pPr eaLnBrk="1" hangingPunct="1"/>
            <a:r>
              <a:rPr lang="en-US" dirty="0" smtClean="0">
                <a:latin typeface="Times New Roman" charset="0"/>
                <a:ea typeface="ＭＳ Ｐゴシック" charset="0"/>
                <a:cs typeface="ＭＳ Ｐゴシック" charset="0"/>
              </a:rPr>
              <a:t>Because of the ubiquity and importance of information systems in organization of</a:t>
            </a:r>
          </a:p>
          <a:p>
            <a:pPr eaLnBrk="1" hangingPunct="1"/>
            <a:r>
              <a:rPr lang="en-US" dirty="0" smtClean="0">
                <a:latin typeface="Times New Roman" charset="0"/>
                <a:ea typeface="ＭＳ Ｐゴシック" charset="0"/>
                <a:cs typeface="ＭＳ Ｐゴシック" charset="0"/>
              </a:rPr>
              <a:t>all types, there are many potential misuses and abuses of information and electronic</a:t>
            </a:r>
          </a:p>
          <a:p>
            <a:pPr eaLnBrk="1" hangingPunct="1"/>
            <a:r>
              <a:rPr lang="en-US" dirty="0" smtClean="0">
                <a:latin typeface="Times New Roman" charset="0"/>
                <a:ea typeface="ＭＳ Ｐゴシック" charset="0"/>
                <a:cs typeface="ＭＳ Ｐゴシック" charset="0"/>
              </a:rPr>
              <a:t>communication that create privacy and security problems. In addition to questions</a:t>
            </a:r>
          </a:p>
          <a:p>
            <a:pPr eaLnBrk="1" hangingPunct="1"/>
            <a:r>
              <a:rPr lang="en-US" dirty="0" smtClean="0">
                <a:latin typeface="Times New Roman" charset="0"/>
                <a:ea typeface="ＭＳ Ｐゴシック" charset="0"/>
                <a:cs typeface="ＭＳ Ｐゴシック" charset="0"/>
              </a:rPr>
              <a:t>of legality, misuse and abuse raise concerns of ethics. Ethics refers to a system of</a:t>
            </a:r>
          </a:p>
          <a:p>
            <a:pPr eaLnBrk="1" hangingPunct="1"/>
            <a:r>
              <a:rPr lang="en-US" dirty="0" smtClean="0">
                <a:latin typeface="Times New Roman" charset="0"/>
                <a:ea typeface="ＭＳ Ｐゴシック" charset="0"/>
                <a:cs typeface="ＭＳ Ｐゴシック" charset="0"/>
              </a:rPr>
              <a:t>moral principles that relates to the benefits and harms of particular actions, and to</a:t>
            </a:r>
          </a:p>
          <a:p>
            <a:pPr eaLnBrk="1" hangingPunct="1"/>
            <a:r>
              <a:rPr lang="en-US" dirty="0" smtClean="0">
                <a:latin typeface="Times New Roman" charset="0"/>
                <a:ea typeface="ＭＳ Ｐゴシック" charset="0"/>
                <a:cs typeface="ＭＳ Ｐゴシック" charset="0"/>
              </a:rPr>
              <a:t>the rightness and wrongness of motives and ends of those actions. In this section,</a:t>
            </a:r>
          </a:p>
          <a:p>
            <a:pPr eaLnBrk="1" hangingPunct="1"/>
            <a:r>
              <a:rPr lang="en-US" dirty="0" smtClean="0">
                <a:latin typeface="Times New Roman" charset="0"/>
                <a:ea typeface="ＭＳ Ｐゴシック" charset="0"/>
                <a:cs typeface="ＭＳ Ｐゴシック" charset="0"/>
              </a:rPr>
              <a:t>we look at ethical issues as they relate to computer and information system security.</a:t>
            </a:r>
          </a:p>
          <a:p>
            <a:pPr eaLnBrk="1" hangingPunct="1"/>
            <a:endParaRPr lang="en-US" dirty="0" smtClean="0">
              <a:latin typeface="Times New Roman" charset="0"/>
              <a:ea typeface="ＭＳ Ｐゴシック" charset="0"/>
              <a:cs typeface="ＭＳ Ｐゴシック" charset="0"/>
            </a:endParaRPr>
          </a:p>
          <a:p>
            <a:pPr eaLnBrk="1" hangingPunct="1"/>
            <a:r>
              <a:rPr lang="en-US" dirty="0" smtClean="0">
                <a:latin typeface="Times New Roman" charset="0"/>
                <a:ea typeface="ＭＳ Ｐゴシック" charset="0"/>
                <a:cs typeface="ＭＳ Ｐゴシック" charset="0"/>
              </a:rPr>
              <a:t>To a certain extent, a characterization of what constitutes ethical behavior for</a:t>
            </a:r>
          </a:p>
          <a:p>
            <a:pPr eaLnBrk="1" hangingPunct="1"/>
            <a:r>
              <a:rPr lang="en-US" dirty="0" smtClean="0">
                <a:latin typeface="Times New Roman" charset="0"/>
                <a:ea typeface="ＭＳ Ｐゴシック" charset="0"/>
                <a:cs typeface="ＭＳ Ｐゴシック" charset="0"/>
              </a:rPr>
              <a:t>those who work with or have access to information systems is not unique to this</a:t>
            </a:r>
          </a:p>
          <a:p>
            <a:pPr eaLnBrk="1" hangingPunct="1"/>
            <a:r>
              <a:rPr lang="en-US" dirty="0" smtClean="0">
                <a:latin typeface="Times New Roman" charset="0"/>
                <a:ea typeface="ＭＳ Ｐゴシック" charset="0"/>
                <a:cs typeface="ＭＳ Ｐゴシック" charset="0"/>
              </a:rPr>
              <a:t>context. The basic ethical principles developed by civilizations apply. However,</a:t>
            </a:r>
          </a:p>
          <a:p>
            <a:pPr eaLnBrk="1" hangingPunct="1"/>
            <a:r>
              <a:rPr lang="en-US" dirty="0" smtClean="0">
                <a:latin typeface="Times New Roman" charset="0"/>
                <a:ea typeface="ＭＳ Ｐゴシック" charset="0"/>
                <a:cs typeface="ＭＳ Ｐゴシック" charset="0"/>
              </a:rPr>
              <a:t>there are some unique considerations surrounding computers and information</a:t>
            </a:r>
          </a:p>
          <a:p>
            <a:pPr eaLnBrk="1" hangingPunct="1"/>
            <a:r>
              <a:rPr lang="en-US" dirty="0" smtClean="0">
                <a:latin typeface="Times New Roman" charset="0"/>
                <a:ea typeface="ＭＳ Ｐゴシック" charset="0"/>
                <a:cs typeface="ＭＳ Ｐゴシック" charset="0"/>
              </a:rPr>
              <a:t>systems. First, computer technology makes possible a scale of activities not</a:t>
            </a:r>
          </a:p>
          <a:p>
            <a:pPr eaLnBrk="1" hangingPunct="1"/>
            <a:r>
              <a:rPr lang="en-US" dirty="0" smtClean="0">
                <a:latin typeface="Times New Roman" charset="0"/>
                <a:ea typeface="ＭＳ Ｐゴシック" charset="0"/>
                <a:cs typeface="ＭＳ Ｐゴシック" charset="0"/>
              </a:rPr>
              <a:t>possible before. This includes a larger scale of recordkeeping, particularly on individuals,</a:t>
            </a:r>
          </a:p>
          <a:p>
            <a:pPr eaLnBrk="1" hangingPunct="1"/>
            <a:r>
              <a:rPr lang="en-US" dirty="0" smtClean="0">
                <a:latin typeface="Times New Roman" charset="0"/>
                <a:ea typeface="ＭＳ Ｐゴシック" charset="0"/>
                <a:cs typeface="ＭＳ Ｐゴシック" charset="0"/>
              </a:rPr>
              <a:t>with the ability to develop finer-grained personal information collection</a:t>
            </a:r>
          </a:p>
          <a:p>
            <a:pPr eaLnBrk="1" hangingPunct="1"/>
            <a:r>
              <a:rPr lang="en-US" dirty="0" smtClean="0">
                <a:latin typeface="Times New Roman" charset="0"/>
                <a:ea typeface="ＭＳ Ｐゴシック" charset="0"/>
                <a:cs typeface="ＭＳ Ｐゴシック" charset="0"/>
              </a:rPr>
              <a:t>and more precise data mining and data matching. The expanded scale of communications</a:t>
            </a:r>
          </a:p>
          <a:p>
            <a:pPr eaLnBrk="1" hangingPunct="1"/>
            <a:r>
              <a:rPr lang="en-US" dirty="0" smtClean="0">
                <a:latin typeface="Times New Roman" charset="0"/>
                <a:ea typeface="ＭＳ Ｐゴシック" charset="0"/>
                <a:cs typeface="ＭＳ Ｐゴシック" charset="0"/>
              </a:rPr>
              <a:t>and the expanded scale of interconnection brought about by the Internet</a:t>
            </a:r>
          </a:p>
          <a:p>
            <a:pPr eaLnBrk="1" hangingPunct="1"/>
            <a:r>
              <a:rPr lang="en-US" dirty="0" smtClean="0">
                <a:latin typeface="Times New Roman" charset="0"/>
                <a:ea typeface="ＭＳ Ｐゴシック" charset="0"/>
                <a:cs typeface="ＭＳ Ｐゴシック" charset="0"/>
              </a:rPr>
              <a:t>magnify the power of an individual to do harm. Second, computer technology has</a:t>
            </a:r>
          </a:p>
          <a:p>
            <a:pPr eaLnBrk="1" hangingPunct="1"/>
            <a:r>
              <a:rPr lang="en-US" dirty="0" smtClean="0">
                <a:latin typeface="Times New Roman" charset="0"/>
                <a:ea typeface="ＭＳ Ｐゴシック" charset="0"/>
                <a:cs typeface="ＭＳ Ｐゴシック" charset="0"/>
              </a:rPr>
              <a:t>involved the creation of new types of entities for which no agreed ethical rules</a:t>
            </a:r>
          </a:p>
          <a:p>
            <a:pPr eaLnBrk="1" hangingPunct="1"/>
            <a:r>
              <a:rPr lang="en-US" dirty="0" smtClean="0">
                <a:latin typeface="Times New Roman" charset="0"/>
                <a:ea typeface="ＭＳ Ｐゴシック" charset="0"/>
                <a:cs typeface="ＭＳ Ｐゴシック" charset="0"/>
              </a:rPr>
              <a:t>have previously been formed, such as databases, Web browsers, chat rooms, cookies,</a:t>
            </a:r>
          </a:p>
          <a:p>
            <a:pPr eaLnBrk="1" hangingPunct="1"/>
            <a:r>
              <a:rPr lang="en-US" dirty="0" smtClean="0">
                <a:latin typeface="Times New Roman" charset="0"/>
                <a:ea typeface="ＭＳ Ｐゴシック" charset="0"/>
                <a:cs typeface="ＭＳ Ｐゴシック" charset="0"/>
              </a:rPr>
              <a:t>and so on.</a:t>
            </a:r>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654664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6A9B83-1E63-4129-A9D3-E0B72E2F6AC9}" type="slidenum">
              <a:rPr lang="en-AU"/>
              <a:pPr/>
              <a:t>33</a:t>
            </a:fld>
            <a:endParaRPr lang="en-AU"/>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lstStyle/>
          <a:p>
            <a:r>
              <a:rPr lang="en-US">
                <a:latin typeface="Times" charset="0"/>
              </a:rPr>
              <a:t>It has always been the case that those with special knowledge or special skills have additional ethical obligations beyond those common to all humanity. We can illustrate this in terms of an ethical hierarchy , as illustrated in Figure 18.7 from the text. At the top of the hierarchy are the ethical values professionals share with all human beings, such as integrity, fairness, and justice. Being a professional with special training imposes additional ethical obligations with respect to those affected by his or her work. General principles applicable to all professionals arise at this level. Finally, each profession has associated with it specific ethical values and obligations related to the specific knowledge of those in the profession and the powers that they have to affect others. Most professions embody all of these levels in a professional code of conduct, a subject discussed subsequently.</a:t>
            </a:r>
          </a:p>
          <a:p>
            <a:endParaRPr lang="en-US"/>
          </a:p>
        </p:txBody>
      </p:sp>
    </p:spTree>
    <p:extLst>
      <p:ext uri="{BB962C8B-B14F-4D97-AF65-F5344CB8AC3E}">
        <p14:creationId xmlns:p14="http://schemas.microsoft.com/office/powerpoint/2010/main" val="1420813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5E061F-EF95-4EE0-AA64-A50CBD543744}" type="slidenum">
              <a:rPr lang="en-AU"/>
              <a:pPr/>
              <a:t>34</a:t>
            </a:fld>
            <a:endParaRPr lang="en-AU"/>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p:txBody>
          <a:bodyPr/>
          <a:lstStyle/>
          <a:p>
            <a:r>
              <a:rPr lang="en-US" dirty="0"/>
              <a:t>Now consider some ethical issues that arise from computer technology. A classic paper on computers and ethics points out that ethical issues arise as the result of the roles of computers, such as:</a:t>
            </a:r>
          </a:p>
          <a:p>
            <a:r>
              <a:rPr lang="en-US" dirty="0">
                <a:cs typeface="Times New Roman" pitchFamily="18" charset="0"/>
              </a:rPr>
              <a:t>• </a:t>
            </a:r>
            <a:r>
              <a:rPr lang="en-US" b="1" dirty="0"/>
              <a:t>Repositories and processors of information:</a:t>
            </a:r>
            <a:r>
              <a:rPr lang="en-US" dirty="0"/>
              <a:t> Unauthorized use of otherwise unused computer services or of information stored in computers raises questions of appropriateness or fairness.</a:t>
            </a:r>
          </a:p>
          <a:p>
            <a:r>
              <a:rPr lang="en-US" dirty="0">
                <a:cs typeface="Times New Roman" pitchFamily="18" charset="0"/>
              </a:rPr>
              <a:t>• </a:t>
            </a:r>
            <a:r>
              <a:rPr lang="en-US" b="1" dirty="0"/>
              <a:t>Producers of new forms and types of assets:</a:t>
            </a:r>
            <a:r>
              <a:rPr lang="en-US" dirty="0"/>
              <a:t> For example, computer programs are entirely new types of assets, possibly not subject to the same concepts of ownership as other assets.</a:t>
            </a:r>
          </a:p>
          <a:p>
            <a:r>
              <a:rPr lang="en-US" dirty="0">
                <a:cs typeface="Times New Roman" pitchFamily="18" charset="0"/>
              </a:rPr>
              <a:t>• </a:t>
            </a:r>
            <a:r>
              <a:rPr lang="en-US" b="1" dirty="0"/>
              <a:t>Instruments of acts:</a:t>
            </a:r>
            <a:r>
              <a:rPr lang="en-US" dirty="0"/>
              <a:t> To what degree must computer services and users of computers, data, and programs be responsible for the integrity and appropriateness of computer output?</a:t>
            </a:r>
          </a:p>
          <a:p>
            <a:r>
              <a:rPr lang="en-US" dirty="0">
                <a:cs typeface="Times New Roman" pitchFamily="18" charset="0"/>
              </a:rPr>
              <a:t>• </a:t>
            </a:r>
            <a:r>
              <a:rPr lang="en-US" b="1" dirty="0"/>
              <a:t>Symbols of intimidation and deception:</a:t>
            </a:r>
            <a:r>
              <a:rPr lang="en-US" dirty="0"/>
              <a:t> The images of computers as thinking machines, absolute truth producers, infallible, subject to blame, and as anthropomorphic replacements of humans who err should be carefully considered.</a:t>
            </a:r>
          </a:p>
          <a:p>
            <a:r>
              <a:rPr lang="en-US" dirty="0"/>
              <a:t>Those who can understand and exploit the technology, plus those who have obtained access permission, have power related to those assets.</a:t>
            </a:r>
          </a:p>
          <a:p>
            <a:r>
              <a:rPr lang="en-US" dirty="0">
                <a:latin typeface="Times" charset="0"/>
              </a:rPr>
              <a:t>Another listing of ethical issues is shown in Table 18.3 in the text. </a:t>
            </a:r>
          </a:p>
          <a:p>
            <a:r>
              <a:rPr lang="en-US" dirty="0">
                <a:latin typeface="Times" charset="0"/>
              </a:rPr>
              <a:t>Both of these lists are concerned with balancing professional responsibilities with ethical or moral responsibilities. </a:t>
            </a:r>
            <a:endParaRPr lang="en-US" dirty="0"/>
          </a:p>
          <a:p>
            <a:endParaRPr lang="en-US" dirty="0"/>
          </a:p>
        </p:txBody>
      </p:sp>
    </p:spTree>
    <p:extLst>
      <p:ext uri="{BB962C8B-B14F-4D97-AF65-F5344CB8AC3E}">
        <p14:creationId xmlns:p14="http://schemas.microsoft.com/office/powerpoint/2010/main" val="4189449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D241D0C-6F45-9A41-AA85-053DC72D132E}" type="slidenum">
              <a:rPr lang="en-AU" sz="1200"/>
              <a:pPr eaLnBrk="1" hangingPunct="1"/>
              <a:t>35</a:t>
            </a:fld>
            <a:endParaRPr lang="en-AU" sz="120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 We are concerned with balancing professional responsibilities with ethical</a:t>
            </a:r>
          </a:p>
          <a:p>
            <a:r>
              <a:rPr lang="en-US">
                <a:latin typeface="Times New Roman" charset="0"/>
                <a:ea typeface="ＭＳ Ｐゴシック" charset="0"/>
                <a:cs typeface="ＭＳ Ｐゴシック" charset="0"/>
              </a:rPr>
              <a:t>or moral responsibilities. We cite two areas here of the types of ethical questions</a:t>
            </a:r>
          </a:p>
          <a:p>
            <a:r>
              <a:rPr lang="en-US">
                <a:latin typeface="Times New Roman" charset="0"/>
                <a:ea typeface="ＭＳ Ｐゴシック" charset="0"/>
                <a:cs typeface="ＭＳ Ｐゴシック" charset="0"/>
              </a:rPr>
              <a:t>that face a computing or IS professional. The first is that IS professionals may find</a:t>
            </a:r>
          </a:p>
          <a:p>
            <a:r>
              <a:rPr lang="en-US">
                <a:latin typeface="Times New Roman" charset="0"/>
                <a:ea typeface="ＭＳ Ｐゴシック" charset="0"/>
                <a:cs typeface="ＭＳ Ｐゴシック" charset="0"/>
              </a:rPr>
              <a:t>themselves in situations where their ethical duty as professionals comes into conflict</a:t>
            </a:r>
          </a:p>
          <a:p>
            <a:r>
              <a:rPr lang="en-US">
                <a:latin typeface="Times New Roman" charset="0"/>
                <a:ea typeface="ＭＳ Ｐゴシック" charset="0"/>
                <a:cs typeface="ＭＳ Ｐゴシック" charset="0"/>
              </a:rPr>
              <a:t>with loyalty to their employer. Such a conflict may give rise for an employee</a:t>
            </a:r>
          </a:p>
          <a:p>
            <a:r>
              <a:rPr lang="en-US">
                <a:latin typeface="Times New Roman" charset="0"/>
                <a:ea typeface="ＭＳ Ｐゴシック" charset="0"/>
                <a:cs typeface="ＭＳ Ｐゴシック" charset="0"/>
              </a:rPr>
              <a:t>to consider “blowing the whistle,” or exposing a situation that can harm the public</a:t>
            </a:r>
          </a:p>
          <a:p>
            <a:r>
              <a:rPr lang="en-US">
                <a:latin typeface="Times New Roman" charset="0"/>
                <a:ea typeface="ＭＳ Ｐゴシック" charset="0"/>
                <a:cs typeface="ＭＳ Ｐゴシック" charset="0"/>
              </a:rPr>
              <a:t>or a company’s customers. For example, a software developer may know that a</a:t>
            </a:r>
          </a:p>
          <a:p>
            <a:r>
              <a:rPr lang="en-US">
                <a:latin typeface="Times New Roman" charset="0"/>
                <a:ea typeface="ＭＳ Ｐゴシック" charset="0"/>
                <a:cs typeface="ＭＳ Ｐゴシック" charset="0"/>
              </a:rPr>
              <a:t>product is scheduled to ship with inadequate testing to meet the employer’s deadlines.</a:t>
            </a:r>
          </a:p>
          <a:p>
            <a:r>
              <a:rPr lang="en-US">
                <a:latin typeface="Times New Roman" charset="0"/>
                <a:ea typeface="ＭＳ Ｐゴシック" charset="0"/>
                <a:cs typeface="ＭＳ Ｐゴシック" charset="0"/>
              </a:rPr>
              <a:t>The decision of whether to blow the whistle is one of the most difficult that</a:t>
            </a:r>
          </a:p>
          <a:p>
            <a:r>
              <a:rPr lang="en-US">
                <a:latin typeface="Times New Roman" charset="0"/>
                <a:ea typeface="ＭＳ Ｐゴシック" charset="0"/>
                <a:cs typeface="ＭＳ Ｐゴシック" charset="0"/>
              </a:rPr>
              <a:t>an IS professional can face. Organizations have a duty to provide alternative, less</a:t>
            </a:r>
          </a:p>
          <a:p>
            <a:r>
              <a:rPr lang="en-US">
                <a:latin typeface="Times New Roman" charset="0"/>
                <a:ea typeface="ＭＳ Ｐゴシック" charset="0"/>
                <a:cs typeface="ＭＳ Ｐゴシック" charset="0"/>
              </a:rPr>
              <a:t>extreme opportunities for the employee, such as an in-house ombudsperson coupled</a:t>
            </a:r>
          </a:p>
          <a:p>
            <a:r>
              <a:rPr lang="en-US">
                <a:latin typeface="Times New Roman" charset="0"/>
                <a:ea typeface="ＭＳ Ｐゴシック" charset="0"/>
                <a:cs typeface="ＭＳ Ｐゴシック" charset="0"/>
              </a:rPr>
              <a:t>with a commitment not to penalize employees for exposing problems in-house.</a:t>
            </a:r>
          </a:p>
          <a:p>
            <a:pPr eaLnBrk="1" hangingPunct="1"/>
            <a:r>
              <a:rPr lang="en-US">
                <a:latin typeface="Times New Roman" charset="0"/>
                <a:ea typeface="ＭＳ Ｐゴシック" charset="0"/>
                <a:cs typeface="ＭＳ Ｐゴシック" charset="0"/>
              </a:rPr>
              <a:t>Additionally, professional societies should provide a mechanism whereby society</a:t>
            </a:r>
          </a:p>
          <a:p>
            <a:pPr eaLnBrk="1" hangingPunct="1"/>
            <a:r>
              <a:rPr lang="en-US">
                <a:latin typeface="Times New Roman" charset="0"/>
                <a:ea typeface="ＭＳ Ｐゴシック" charset="0"/>
                <a:cs typeface="ＭＳ Ｐゴシック" charset="0"/>
              </a:rPr>
              <a:t>members can get advice on how to proceed.</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Another example of an ethical question concerns a potential conflict of interest.</a:t>
            </a:r>
          </a:p>
          <a:p>
            <a:pPr eaLnBrk="1" hangingPunct="1"/>
            <a:r>
              <a:rPr lang="en-US">
                <a:latin typeface="Times New Roman" charset="0"/>
                <a:ea typeface="ＭＳ Ｐゴシック" charset="0"/>
                <a:cs typeface="ＭＳ Ｐゴシック" charset="0"/>
              </a:rPr>
              <a:t>For example, if a consultant has a financial interest in a certain vendor, this</a:t>
            </a:r>
          </a:p>
          <a:p>
            <a:pPr eaLnBrk="1" hangingPunct="1"/>
            <a:r>
              <a:rPr lang="en-US">
                <a:latin typeface="Times New Roman" charset="0"/>
                <a:ea typeface="ＭＳ Ｐゴシック" charset="0"/>
                <a:cs typeface="ＭＳ Ｐゴシック" charset="0"/>
              </a:rPr>
              <a:t>should be revealed to any client if that vendor’s products or services might be recommended</a:t>
            </a:r>
          </a:p>
          <a:p>
            <a:pPr eaLnBrk="1" hangingPunct="1"/>
            <a:r>
              <a:rPr lang="en-US">
                <a:latin typeface="Times New Roman" charset="0"/>
                <a:ea typeface="ＭＳ Ｐゴシック" charset="0"/>
                <a:cs typeface="ＭＳ Ｐゴシック" charset="0"/>
              </a:rPr>
              <a:t>by the consultant.</a:t>
            </a:r>
          </a:p>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3768426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EDB064-0CC6-4A65-A3D2-B87CCE30E88D}" type="slidenum">
              <a:rPr lang="en-AU"/>
              <a:pPr/>
              <a:t>36</a:t>
            </a:fld>
            <a:endParaRPr lang="en-AU"/>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p:txBody>
          <a:bodyPr/>
          <a:lstStyle/>
          <a:p>
            <a:r>
              <a:rPr lang="en-US"/>
              <a:t>Unlike scientific and engineering fields, ethics cannot be reduced to precise laws or sets of facts. Although an employer or a client of a professional can expect that the professional has an internal moral compass, many areas of conduct may present ethical ambiguities. To provide guidance to professionals and to articulate what employers and customers have a right to expect, a number of professional societies have adopted ethical codes of conduct. A professional code of conduct can:</a:t>
            </a:r>
          </a:p>
          <a:p>
            <a:r>
              <a:rPr lang="en-US" b="1"/>
              <a:t>1. </a:t>
            </a:r>
            <a:r>
              <a:rPr lang="en-US"/>
              <a:t>serve as a positive stimulus for ethical conduct on the part of the professional, and to instill confidence in the customer or user of an IS product or service. </a:t>
            </a:r>
          </a:p>
          <a:p>
            <a:r>
              <a:rPr lang="en-US" b="1"/>
              <a:t>2. </a:t>
            </a:r>
            <a:r>
              <a:rPr lang="en-US"/>
              <a:t>be educational and inform the professional about what should be their commitment to undertake a certain level of quality of work &amp; their responsibility for the well being of users of their product and the public, to the extent the product may affect non-users. The code also serves to educate managers on their responsibility to encourage and support employee ethical behavior and on their own ethical responsibilities.</a:t>
            </a:r>
          </a:p>
          <a:p>
            <a:r>
              <a:rPr lang="en-US" b="1"/>
              <a:t>3. </a:t>
            </a:r>
            <a:r>
              <a:rPr lang="en-US"/>
              <a:t>provide a measure of support for a professional whose decision to act ethically in a situation may create conflict with an employer or customer.</a:t>
            </a:r>
          </a:p>
          <a:p>
            <a:r>
              <a:rPr lang="en-US" b="1"/>
              <a:t>4. </a:t>
            </a:r>
            <a:r>
              <a:rPr lang="en-US"/>
              <a:t>be a means of deterrence and discipline. A professional society can use a code as a justification for revoking membership or even a professional license. An employee can use a code as a basis for a disciplinary action.</a:t>
            </a:r>
          </a:p>
          <a:p>
            <a:r>
              <a:rPr lang="en-US" b="1"/>
              <a:t>5. </a:t>
            </a:r>
            <a:r>
              <a:rPr lang="en-US"/>
              <a:t>enhance the profession's public image, if it is seen to be widely honored.</a:t>
            </a:r>
          </a:p>
        </p:txBody>
      </p:sp>
    </p:spTree>
    <p:extLst>
      <p:ext uri="{BB962C8B-B14F-4D97-AF65-F5344CB8AC3E}">
        <p14:creationId xmlns:p14="http://schemas.microsoft.com/office/powerpoint/2010/main" val="1494491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a:ln/>
        </p:spPr>
      </p:sp>
      <p:sp>
        <p:nvSpPr>
          <p:cNvPr id="8601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We illustrate the concept of a professional code of ethics for computer professionals</a:t>
            </a:r>
          </a:p>
          <a:p>
            <a:pPr eaLnBrk="1" hangingPunct="1"/>
            <a:r>
              <a:rPr lang="en-US">
                <a:latin typeface="Times New Roman" charset="0"/>
                <a:ea typeface="ＭＳ Ｐゴシック" charset="0"/>
                <a:cs typeface="ＭＳ Ｐゴシック" charset="0"/>
              </a:rPr>
              <a:t>with three specific examples. The ACM (Association for Computing</a:t>
            </a:r>
          </a:p>
          <a:p>
            <a:pPr eaLnBrk="1" hangingPunct="1"/>
            <a:r>
              <a:rPr lang="en-US">
                <a:latin typeface="Times New Roman" charset="0"/>
                <a:ea typeface="ＭＳ Ｐゴシック" charset="0"/>
                <a:cs typeface="ＭＳ Ｐゴシック" charset="0"/>
              </a:rPr>
              <a:t>Machinery) Code of Ethics and Professional Conduct ( Figure 19.6 ) applies to</a:t>
            </a:r>
          </a:p>
          <a:p>
            <a:pPr eaLnBrk="1" hangingPunct="1"/>
            <a:r>
              <a:rPr lang="en-US">
                <a:latin typeface="Times New Roman" charset="0"/>
                <a:ea typeface="ＭＳ Ｐゴシック" charset="0"/>
                <a:cs typeface="ＭＳ Ｐゴシック" charset="0"/>
              </a:rPr>
              <a:t>computer scientists</a:t>
            </a:r>
          </a:p>
        </p:txBody>
      </p:sp>
      <p:sp>
        <p:nvSpPr>
          <p:cNvPr id="8601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FE5B189-86AB-2F48-BEF7-9F52B71B5DC5}" type="slidenum">
              <a:rPr lang="en-AU" sz="1200"/>
              <a:pPr eaLnBrk="1" hangingPunct="1"/>
              <a:t>37</a:t>
            </a:fld>
            <a:endParaRPr lang="en-AU" sz="1200"/>
          </a:p>
        </p:txBody>
      </p:sp>
    </p:spTree>
    <p:extLst>
      <p:ext uri="{BB962C8B-B14F-4D97-AF65-F5344CB8AC3E}">
        <p14:creationId xmlns:p14="http://schemas.microsoft.com/office/powerpoint/2010/main" val="790910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a:ln/>
        </p:spPr>
      </p:sp>
      <p:sp>
        <p:nvSpPr>
          <p:cNvPr id="8806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The IEEE (Institute of Electrical and Electronic Engineers)</a:t>
            </a:r>
          </a:p>
          <a:p>
            <a:pPr eaLnBrk="1" hangingPunct="1"/>
            <a:r>
              <a:rPr lang="en-US">
                <a:latin typeface="Times New Roman" charset="0"/>
                <a:ea typeface="ＭＳ Ｐゴシック" charset="0"/>
                <a:cs typeface="ＭＳ Ｐゴシック" charset="0"/>
              </a:rPr>
              <a:t>Code of Ethics ( Figure 19.7 ) applies to computer engineers as well as other types</a:t>
            </a:r>
          </a:p>
          <a:p>
            <a:pPr eaLnBrk="1" hangingPunct="1"/>
            <a:r>
              <a:rPr lang="en-US">
                <a:latin typeface="Times New Roman" charset="0"/>
                <a:ea typeface="ＭＳ Ｐゴシック" charset="0"/>
                <a:cs typeface="ＭＳ Ｐゴシック" charset="0"/>
              </a:rPr>
              <a:t>of electrical and electronic engineers.</a:t>
            </a:r>
          </a:p>
        </p:txBody>
      </p:sp>
      <p:sp>
        <p:nvSpPr>
          <p:cNvPr id="8806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5022EE8-6FEE-3C4E-B860-25305AD904DF}" type="slidenum">
              <a:rPr lang="en-AU" sz="1200"/>
              <a:pPr eaLnBrk="1" hangingPunct="1"/>
              <a:t>38</a:t>
            </a:fld>
            <a:endParaRPr lang="en-AU" sz="1200"/>
          </a:p>
        </p:txBody>
      </p:sp>
    </p:spTree>
    <p:extLst>
      <p:ext uri="{BB962C8B-B14F-4D97-AF65-F5344CB8AC3E}">
        <p14:creationId xmlns:p14="http://schemas.microsoft.com/office/powerpoint/2010/main" val="22297166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a:ln/>
        </p:spPr>
      </p:sp>
      <p:sp>
        <p:nvSpPr>
          <p:cNvPr id="9011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The AITP (Association of Information</a:t>
            </a:r>
          </a:p>
          <a:p>
            <a:pPr eaLnBrk="1" hangingPunct="1"/>
            <a:r>
              <a:rPr lang="en-US">
                <a:latin typeface="Times New Roman" charset="0"/>
                <a:ea typeface="ＭＳ Ｐゴシック" charset="0"/>
                <a:cs typeface="ＭＳ Ｐゴシック" charset="0"/>
              </a:rPr>
              <a:t>Technology Professionals, formerly the Data Processing Management</a:t>
            </a:r>
          </a:p>
          <a:p>
            <a:pPr eaLnBrk="1" hangingPunct="1"/>
            <a:r>
              <a:rPr lang="en-US">
                <a:latin typeface="Times New Roman" charset="0"/>
                <a:ea typeface="ＭＳ Ｐゴシック" charset="0"/>
                <a:cs typeface="ＭＳ Ｐゴシック" charset="0"/>
              </a:rPr>
              <a:t>Association) Standard of Conduct ( Figure 19.8) applies to managers of computer</a:t>
            </a:r>
          </a:p>
          <a:p>
            <a:pPr eaLnBrk="1" hangingPunct="1"/>
            <a:r>
              <a:rPr lang="en-US">
                <a:latin typeface="Times New Roman" charset="0"/>
                <a:ea typeface="ＭＳ Ｐゴシック" charset="0"/>
                <a:cs typeface="ＭＳ Ｐゴシック" charset="0"/>
              </a:rPr>
              <a:t>systems and projects.</a:t>
            </a:r>
          </a:p>
        </p:txBody>
      </p:sp>
      <p:sp>
        <p:nvSpPr>
          <p:cNvPr id="9011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18D33F0-3338-BA4C-8660-53C5B3A3C520}" type="slidenum">
              <a:rPr lang="en-AU" sz="1200"/>
              <a:pPr eaLnBrk="1" hangingPunct="1"/>
              <a:t>39</a:t>
            </a:fld>
            <a:endParaRPr lang="en-AU" sz="1200"/>
          </a:p>
        </p:txBody>
      </p:sp>
    </p:spTree>
    <p:extLst>
      <p:ext uri="{BB962C8B-B14F-4D97-AF65-F5344CB8AC3E}">
        <p14:creationId xmlns:p14="http://schemas.microsoft.com/office/powerpoint/2010/main" val="1952074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5B6BE48-FFA1-D144-B4A4-3499F5717C0A}" type="slidenum">
              <a:rPr lang="en-AU" sz="1200"/>
              <a:pPr eaLnBrk="1" hangingPunct="1"/>
              <a:t>4</a:t>
            </a:fld>
            <a:endParaRPr lang="en-AU" sz="12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The U.S. Department of Justice [DOJ00] categorizes computer crime based</a:t>
            </a:r>
          </a:p>
          <a:p>
            <a:pPr eaLnBrk="1" hangingPunct="1"/>
            <a:r>
              <a:rPr lang="en-US">
                <a:latin typeface="Times New Roman" charset="0"/>
                <a:ea typeface="ＭＳ Ｐゴシック" charset="0"/>
                <a:cs typeface="ＭＳ Ｐゴシック" charset="0"/>
              </a:rPr>
              <a:t>on the role that the computer plays in the criminal activity, as follows: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Computers as targets: This form of crime targets a computer system, to</a:t>
            </a:r>
          </a:p>
          <a:p>
            <a:pPr eaLnBrk="1" hangingPunct="1"/>
            <a:r>
              <a:rPr lang="en-US">
                <a:latin typeface="Times New Roman" charset="0"/>
                <a:ea typeface="ＭＳ Ｐゴシック" charset="0"/>
                <a:cs typeface="ＭＳ Ｐゴシック" charset="0"/>
              </a:rPr>
              <a:t>acquire information stored on that computer system, to control the target</a:t>
            </a:r>
          </a:p>
          <a:p>
            <a:pPr eaLnBrk="1" hangingPunct="1"/>
            <a:r>
              <a:rPr lang="en-US">
                <a:latin typeface="Times New Roman" charset="0"/>
                <a:ea typeface="ＭＳ Ｐゴシック" charset="0"/>
                <a:cs typeface="ＭＳ Ｐゴシック" charset="0"/>
              </a:rPr>
              <a:t>system without authorization or payment (theft of service), or to alter the</a:t>
            </a:r>
          </a:p>
          <a:p>
            <a:pPr eaLnBrk="1" hangingPunct="1"/>
            <a:r>
              <a:rPr lang="en-US">
                <a:latin typeface="Times New Roman" charset="0"/>
                <a:ea typeface="ＭＳ Ｐゴシック" charset="0"/>
                <a:cs typeface="ＭＳ Ｐゴシック" charset="0"/>
              </a:rPr>
              <a:t>integrity of data or interfere with the availability of the computer or server.</a:t>
            </a:r>
          </a:p>
          <a:p>
            <a:pPr eaLnBrk="1" hangingPunct="1"/>
            <a:r>
              <a:rPr lang="en-US">
                <a:latin typeface="Times New Roman" charset="0"/>
                <a:ea typeface="ＭＳ Ｐゴシック" charset="0"/>
                <a:cs typeface="ＭＳ Ｐゴシック" charset="0"/>
              </a:rPr>
              <a:t>Using the terminology of Chapter 1 , this form of crime involves an attack on</a:t>
            </a:r>
          </a:p>
          <a:p>
            <a:pPr eaLnBrk="1" hangingPunct="1"/>
            <a:r>
              <a:rPr lang="en-US">
                <a:latin typeface="Times New Roman" charset="0"/>
                <a:ea typeface="ＭＳ Ｐゴシック" charset="0"/>
                <a:cs typeface="ＭＳ Ｐゴシック" charset="0"/>
              </a:rPr>
              <a:t>data integrity, system integrity, data confidentiality, privacy, or availability.</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Computers as storage devices: Computers can be used to further unlawful</a:t>
            </a:r>
          </a:p>
          <a:p>
            <a:pPr eaLnBrk="1" hangingPunct="1"/>
            <a:r>
              <a:rPr lang="en-US">
                <a:latin typeface="Times New Roman" charset="0"/>
                <a:ea typeface="ＭＳ Ｐゴシック" charset="0"/>
                <a:cs typeface="ＭＳ Ｐゴシック" charset="0"/>
              </a:rPr>
              <a:t>activity by using a computer or a computer device as a passive storage medium.</a:t>
            </a:r>
          </a:p>
          <a:p>
            <a:pPr eaLnBrk="1" hangingPunct="1"/>
            <a:r>
              <a:rPr lang="en-US">
                <a:latin typeface="Times New Roman" charset="0"/>
                <a:ea typeface="ＭＳ Ｐゴシック" charset="0"/>
                <a:cs typeface="ＭＳ Ｐゴシック" charset="0"/>
              </a:rPr>
              <a:t>For example, the computer can be used to store stolen password lists, credit</a:t>
            </a:r>
          </a:p>
          <a:p>
            <a:pPr eaLnBrk="1" hangingPunct="1"/>
            <a:r>
              <a:rPr lang="en-US">
                <a:latin typeface="Times New Roman" charset="0"/>
                <a:ea typeface="ＭＳ Ｐゴシック" charset="0"/>
                <a:cs typeface="ＭＳ Ｐゴシック" charset="0"/>
              </a:rPr>
              <a:t>card or calling card numbers, proprietary corporate information, pornographic</a:t>
            </a:r>
          </a:p>
          <a:p>
            <a:pPr eaLnBrk="1" hangingPunct="1"/>
            <a:r>
              <a:rPr lang="en-US">
                <a:latin typeface="Times New Roman" charset="0"/>
                <a:ea typeface="ＭＳ Ｐゴシック" charset="0"/>
                <a:cs typeface="ＭＳ Ｐゴシック" charset="0"/>
              </a:rPr>
              <a:t>image files, or “</a:t>
            </a:r>
            <a:r>
              <a:rPr lang="en-US" altLang="ja-JP">
                <a:latin typeface="Times New Roman" charset="0"/>
                <a:ea typeface="ＭＳ Ｐゴシック" charset="0"/>
                <a:cs typeface="ＭＳ Ｐゴシック" charset="0"/>
              </a:rPr>
              <a:t>warez</a:t>
            </a:r>
            <a:r>
              <a:rPr lang="en-US">
                <a:latin typeface="Times New Roman" charset="0"/>
                <a:ea typeface="ＭＳ Ｐゴシック" charset="0"/>
                <a:cs typeface="ＭＳ Ｐゴシック" charset="0"/>
              </a:rPr>
              <a:t>”</a:t>
            </a:r>
            <a:r>
              <a:rPr lang="en-US" altLang="ja-JP">
                <a:latin typeface="Times New Roman" charset="0"/>
                <a:ea typeface="ＭＳ Ｐゴシック" charset="0"/>
                <a:cs typeface="ＭＳ Ｐゴシック" charset="0"/>
              </a:rPr>
              <a:t> (pirated commercial software).</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Computers as communications tools: Many of the crimes falling within this</a:t>
            </a:r>
          </a:p>
          <a:p>
            <a:pPr eaLnBrk="1" hangingPunct="1"/>
            <a:r>
              <a:rPr lang="en-US">
                <a:latin typeface="Times New Roman" charset="0"/>
                <a:ea typeface="ＭＳ Ｐゴシック" charset="0"/>
                <a:cs typeface="ＭＳ Ｐゴシック" charset="0"/>
              </a:rPr>
              <a:t>category are simply traditional crimes that are committed online. Examples</a:t>
            </a:r>
          </a:p>
          <a:p>
            <a:pPr eaLnBrk="1" hangingPunct="1"/>
            <a:r>
              <a:rPr lang="en-US">
                <a:latin typeface="Times New Roman" charset="0"/>
                <a:ea typeface="ＭＳ Ｐゴシック" charset="0"/>
                <a:cs typeface="ＭＳ Ｐゴシック" charset="0"/>
              </a:rPr>
              <a:t>include the illegal sale of prescription drugs, controlled substances, alcohol,</a:t>
            </a:r>
          </a:p>
          <a:p>
            <a:pPr eaLnBrk="1" hangingPunct="1"/>
            <a:r>
              <a:rPr lang="en-US">
                <a:latin typeface="Times New Roman" charset="0"/>
                <a:ea typeface="ＭＳ Ｐゴシック" charset="0"/>
                <a:cs typeface="ＭＳ Ｐゴシック" charset="0"/>
              </a:rPr>
              <a:t>and guns; fraud; gambling; and child pornography.</a:t>
            </a:r>
          </a:p>
        </p:txBody>
      </p:sp>
    </p:spTree>
    <p:extLst>
      <p:ext uri="{BB962C8B-B14F-4D97-AF65-F5344CB8AC3E}">
        <p14:creationId xmlns:p14="http://schemas.microsoft.com/office/powerpoint/2010/main" val="2498390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485E89-39B1-6A47-9932-AD56DBA90BD2}" type="slidenum">
              <a:rPr lang="en-AU" sz="1200"/>
              <a:pPr eaLnBrk="1" hangingPunct="1"/>
              <a:t>40</a:t>
            </a:fld>
            <a:endParaRPr lang="en-AU" sz="1200"/>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A number of common themes emerge from these codes, including (1) dignity</a:t>
            </a:r>
          </a:p>
          <a:p>
            <a:pPr eaLnBrk="1" hangingPunct="1"/>
            <a:r>
              <a:rPr lang="en-US">
                <a:latin typeface="Times New Roman" charset="0"/>
                <a:ea typeface="ＭＳ Ｐゴシック" charset="0"/>
                <a:cs typeface="ＭＳ Ｐゴシック" charset="0"/>
              </a:rPr>
              <a:t>and worth of other people; (2) personal integrity and honesty; (3) responsibility</a:t>
            </a:r>
          </a:p>
          <a:p>
            <a:pPr eaLnBrk="1" hangingPunct="1"/>
            <a:r>
              <a:rPr lang="en-US">
                <a:latin typeface="Times New Roman" charset="0"/>
                <a:ea typeface="ＭＳ Ｐゴシック" charset="0"/>
                <a:cs typeface="ＭＳ Ｐゴシック" charset="0"/>
              </a:rPr>
              <a:t>for work; (4) confidentiality of information; (5) public safety, health, and welfare;</a:t>
            </a:r>
          </a:p>
          <a:p>
            <a:pPr eaLnBrk="1" hangingPunct="1"/>
            <a:r>
              <a:rPr lang="en-US">
                <a:latin typeface="Times New Roman" charset="0"/>
                <a:ea typeface="ＭＳ Ｐゴシック" charset="0"/>
                <a:cs typeface="ＭＳ Ｐゴシック" charset="0"/>
              </a:rPr>
              <a:t>(6) participation in professional societies to improve standards of the profession;</a:t>
            </a:r>
          </a:p>
          <a:p>
            <a:pPr eaLnBrk="1" hangingPunct="1"/>
            <a:r>
              <a:rPr lang="en-US">
                <a:latin typeface="Times New Roman" charset="0"/>
                <a:ea typeface="ＭＳ Ｐゴシック" charset="0"/>
                <a:cs typeface="ＭＳ Ｐゴシック" charset="0"/>
              </a:rPr>
              <a:t>and (7) the notion that public knowledge and access to technology is equivalent to</a:t>
            </a:r>
          </a:p>
          <a:p>
            <a:pPr eaLnBrk="1" hangingPunct="1"/>
            <a:r>
              <a:rPr lang="en-US">
                <a:latin typeface="Times New Roman" charset="0"/>
                <a:ea typeface="ＭＳ Ｐゴシック" charset="0"/>
                <a:cs typeface="ＭＳ Ｐゴシック" charset="0"/>
              </a:rPr>
              <a:t>social power.</a:t>
            </a:r>
          </a:p>
          <a:p>
            <a:pPr eaLnBrk="1" hangingPunct="1"/>
            <a:endParaRPr lang="en-US">
              <a:latin typeface="Times New Roman" charset="0"/>
              <a:ea typeface="ＭＳ Ｐゴシック" charset="0"/>
              <a:cs typeface="ＭＳ Ｐゴシック" charset="0"/>
            </a:endParaRPr>
          </a:p>
          <a:p>
            <a:r>
              <a:rPr lang="en-US">
                <a:latin typeface="Times New Roman" charset="0"/>
                <a:ea typeface="ＭＳ Ｐゴシック" charset="0"/>
                <a:cs typeface="ＭＳ Ｐゴシック" charset="0"/>
              </a:rPr>
              <a:t> All three codes place their emphasis on the responsibility of professionals to</a:t>
            </a:r>
          </a:p>
          <a:p>
            <a:r>
              <a:rPr lang="en-US">
                <a:latin typeface="Times New Roman" charset="0"/>
                <a:ea typeface="ＭＳ Ｐゴシック" charset="0"/>
                <a:cs typeface="ＭＳ Ｐゴシック" charset="0"/>
              </a:rPr>
              <a:t>other people, which, after all, is the central meaning of ethics. This emphasis on</a:t>
            </a:r>
          </a:p>
          <a:p>
            <a:r>
              <a:rPr lang="en-US">
                <a:latin typeface="Times New Roman" charset="0"/>
                <a:ea typeface="ＭＳ Ｐゴシック" charset="0"/>
                <a:cs typeface="ＭＳ Ｐゴシック" charset="0"/>
              </a:rPr>
              <a:t>people rather than machines or software is to the good. However, the codes make</a:t>
            </a:r>
          </a:p>
          <a:p>
            <a:r>
              <a:rPr lang="en-US">
                <a:latin typeface="Times New Roman" charset="0"/>
                <a:ea typeface="ＭＳ Ｐゴシック" charset="0"/>
                <a:cs typeface="ＭＳ Ｐゴシック" charset="0"/>
              </a:rPr>
              <a:t>little specific mention of the subject technology, namely computers and information</a:t>
            </a:r>
          </a:p>
          <a:p>
            <a:r>
              <a:rPr lang="en-US">
                <a:latin typeface="Times New Roman" charset="0"/>
                <a:ea typeface="ＭＳ Ｐゴシック" charset="0"/>
                <a:cs typeface="ＭＳ Ｐゴシック" charset="0"/>
              </a:rPr>
              <a:t> systems. That is, the approach is quite generic and could apply to most professions</a:t>
            </a:r>
          </a:p>
          <a:p>
            <a:r>
              <a:rPr lang="en-US">
                <a:latin typeface="Times New Roman" charset="0"/>
                <a:ea typeface="ＭＳ Ｐゴシック" charset="0"/>
                <a:cs typeface="ＭＳ Ｐゴシック" charset="0"/>
              </a:rPr>
              <a:t>and does not fully reflect the unique ethical problems related to the development</a:t>
            </a:r>
          </a:p>
          <a:p>
            <a:r>
              <a:rPr lang="en-US">
                <a:latin typeface="Times New Roman" charset="0"/>
                <a:ea typeface="ＭＳ Ｐゴシック" charset="0"/>
                <a:cs typeface="ＭＳ Ｐゴシック" charset="0"/>
              </a:rPr>
              <a:t>and use of computer and IS technology. For example, these codes do not specifically</a:t>
            </a:r>
          </a:p>
          <a:p>
            <a:r>
              <a:rPr lang="en-US">
                <a:latin typeface="Times New Roman" charset="0"/>
                <a:ea typeface="ＭＳ Ｐゴシック" charset="0"/>
                <a:cs typeface="ＭＳ Ｐゴシック" charset="0"/>
              </a:rPr>
              <a:t>deal with the issues raised by [PARK88] listed in the preceding subsection.</a:t>
            </a:r>
          </a:p>
        </p:txBody>
      </p:sp>
    </p:spTree>
    <p:extLst>
      <p:ext uri="{BB962C8B-B14F-4D97-AF65-F5344CB8AC3E}">
        <p14:creationId xmlns:p14="http://schemas.microsoft.com/office/powerpoint/2010/main" val="1119864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2B67DA6-C126-5B47-BC16-BF848D1A97BB}" type="slidenum">
              <a:rPr lang="en-AU" sz="1200"/>
              <a:pPr eaLnBrk="1" hangingPunct="1"/>
              <a:t>41</a:t>
            </a:fld>
            <a:endParaRPr lang="en-AU" sz="1200"/>
          </a:p>
        </p:txBody>
      </p:sp>
      <p:sp>
        <p:nvSpPr>
          <p:cNvPr id="94210" name="Rectangle 4"/>
          <p:cNvSpPr>
            <a:spLocks noGrp="1" noRot="1" noChangeAspect="1" noChangeArrowheads="1" noTextEdit="1"/>
          </p:cNvSpPr>
          <p:nvPr>
            <p:ph type="sldImg"/>
          </p:nvPr>
        </p:nvSpPr>
        <p:spPr>
          <a:ln/>
        </p:spPr>
      </p:sp>
      <p:sp>
        <p:nvSpPr>
          <p:cNvPr id="94211" name="Rectangle 5"/>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A different approach from the ones so far discussed is a collaborative effort to</a:t>
            </a:r>
          </a:p>
          <a:p>
            <a:pPr eaLnBrk="1" hangingPunct="1"/>
            <a:r>
              <a:rPr lang="en-US">
                <a:latin typeface="Times New Roman" charset="0"/>
                <a:ea typeface="ＭＳ Ｐゴシック" charset="0"/>
                <a:cs typeface="ＭＳ Ｐゴシック" charset="0"/>
              </a:rPr>
              <a:t>develop a short list of guidelines on the ethics of developing computer systems. The</a:t>
            </a:r>
          </a:p>
          <a:p>
            <a:pPr eaLnBrk="1" hangingPunct="1"/>
            <a:r>
              <a:rPr lang="en-US">
                <a:latin typeface="Times New Roman" charset="0"/>
                <a:ea typeface="ＭＳ Ｐゴシック" charset="0"/>
                <a:cs typeface="ＭＳ Ｐゴシック" charset="0"/>
              </a:rPr>
              <a:t>guidelines, which continue to evolve, are the product of the Ad Hoc Committee on</a:t>
            </a:r>
          </a:p>
          <a:p>
            <a:pPr eaLnBrk="1" hangingPunct="1"/>
            <a:r>
              <a:rPr lang="en-US">
                <a:latin typeface="Times New Roman" charset="0"/>
                <a:ea typeface="ＭＳ Ｐゴシック" charset="0"/>
                <a:cs typeface="ＭＳ Ｐゴシック" charset="0"/>
              </a:rPr>
              <a:t>Responsible Computing. Anyone can join this committee and suggest changes to</a:t>
            </a:r>
          </a:p>
          <a:p>
            <a:pPr eaLnBrk="1" hangingPunct="1"/>
            <a:r>
              <a:rPr lang="en-US">
                <a:latin typeface="Times New Roman" charset="0"/>
                <a:ea typeface="ＭＳ Ｐゴシック" charset="0"/>
                <a:cs typeface="ＭＳ Ｐゴシック" charset="0"/>
              </a:rPr>
              <a:t>the guidelines. The committee has publish a document, regularly updated, entitled</a:t>
            </a:r>
          </a:p>
          <a:p>
            <a:pPr eaLnBrk="1" hangingPunct="1"/>
            <a:r>
              <a:rPr lang="en-US" i="1">
                <a:latin typeface="Times New Roman" charset="0"/>
                <a:ea typeface="ＭＳ Ｐゴシック" charset="0"/>
                <a:cs typeface="ＭＳ Ｐゴシック" charset="0"/>
              </a:rPr>
              <a:t>Moral Responsibility for Computing Artifacts , and is generally referred to as The</a:t>
            </a:r>
          </a:p>
          <a:p>
            <a:pPr eaLnBrk="1" hangingPunct="1"/>
            <a:r>
              <a:rPr lang="en-US" i="1">
                <a:latin typeface="Times New Roman" charset="0"/>
                <a:ea typeface="ＭＳ Ｐゴシック" charset="0"/>
                <a:cs typeface="ＭＳ Ｐゴシック" charset="0"/>
              </a:rPr>
              <a:t>Rules . The current version of The Rules is version 27, reflecting the thought and</a:t>
            </a:r>
          </a:p>
          <a:p>
            <a:pPr eaLnBrk="1" hangingPunct="1"/>
            <a:r>
              <a:rPr lang="en-US">
                <a:latin typeface="Times New Roman" charset="0"/>
                <a:ea typeface="ＭＳ Ｐゴシック" charset="0"/>
                <a:cs typeface="ＭＳ Ｐゴシック" charset="0"/>
              </a:rPr>
              <a:t>effort that has gone into this project.</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The term </a:t>
            </a:r>
            <a:r>
              <a:rPr lang="en-US" i="1">
                <a:latin typeface="Times New Roman" charset="0"/>
                <a:ea typeface="ＭＳ Ｐゴシック" charset="0"/>
                <a:cs typeface="ＭＳ Ｐゴシック" charset="0"/>
              </a:rPr>
              <a:t>computing artifact refers to any artifact that includes an executing</a:t>
            </a:r>
          </a:p>
          <a:p>
            <a:pPr eaLnBrk="1" hangingPunct="1"/>
            <a:r>
              <a:rPr lang="en-US">
                <a:latin typeface="Times New Roman" charset="0"/>
                <a:ea typeface="ＭＳ Ｐゴシック" charset="0"/>
                <a:cs typeface="ＭＳ Ｐゴシック" charset="0"/>
              </a:rPr>
              <a:t>computer program. This includes software applications running on a general</a:t>
            </a:r>
          </a:p>
          <a:p>
            <a:pPr eaLnBrk="1" hangingPunct="1"/>
            <a:r>
              <a:rPr lang="en-US">
                <a:latin typeface="Times New Roman" charset="0"/>
                <a:ea typeface="ＭＳ Ｐゴシック" charset="0"/>
                <a:cs typeface="ＭＳ Ｐゴシック" charset="0"/>
              </a:rPr>
              <a:t>purpose computer, programs burned into hardware and embedded in mechanical</a:t>
            </a:r>
          </a:p>
          <a:p>
            <a:pPr eaLnBrk="1" hangingPunct="1"/>
            <a:r>
              <a:rPr lang="en-US">
                <a:latin typeface="Times New Roman" charset="0"/>
                <a:ea typeface="ＭＳ Ｐゴシック" charset="0"/>
                <a:cs typeface="ＭＳ Ｐゴシック" charset="0"/>
              </a:rPr>
              <a:t>devices, robots, phones, web bots, toys, programs distributed across more than one</a:t>
            </a:r>
          </a:p>
          <a:p>
            <a:pPr eaLnBrk="1" hangingPunct="1"/>
            <a:r>
              <a:rPr lang="en-US">
                <a:latin typeface="Times New Roman" charset="0"/>
                <a:ea typeface="ＭＳ Ｐゴシック" charset="0"/>
                <a:cs typeface="ＭＳ Ｐゴシック" charset="0"/>
              </a:rPr>
              <a:t>machine, and many other configurations. The Rules apply to, among other types:</a:t>
            </a:r>
          </a:p>
          <a:p>
            <a:pPr eaLnBrk="1" hangingPunct="1"/>
            <a:r>
              <a:rPr lang="en-US">
                <a:latin typeface="Times New Roman" charset="0"/>
                <a:ea typeface="ＭＳ Ｐゴシック" charset="0"/>
                <a:cs typeface="ＭＳ Ｐゴシック" charset="0"/>
              </a:rPr>
              <a:t>software that is commercial, free, open source, recreational, an academic exercise or</a:t>
            </a:r>
          </a:p>
          <a:p>
            <a:pPr eaLnBrk="1" hangingPunct="1"/>
            <a:r>
              <a:rPr lang="en-US">
                <a:latin typeface="Times New Roman" charset="0"/>
                <a:ea typeface="ＭＳ Ｐゴシック" charset="0"/>
                <a:cs typeface="ＭＳ Ｐゴシック" charset="0"/>
              </a:rPr>
              <a:t>a research tool.</a:t>
            </a:r>
          </a:p>
        </p:txBody>
      </p:sp>
    </p:spTree>
    <p:extLst>
      <p:ext uri="{BB962C8B-B14F-4D97-AF65-F5344CB8AC3E}">
        <p14:creationId xmlns:p14="http://schemas.microsoft.com/office/powerpoint/2010/main" val="4040422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55000" lnSpcReduction="20000"/>
          </a:bodyPr>
          <a:lstStyle/>
          <a:p>
            <a:pPr eaLnBrk="1" hangingPunct="1">
              <a:defRPr/>
            </a:pPr>
            <a:r>
              <a:rPr lang="en-US" dirty="0" smtClean="0">
                <a:ea typeface="+mn-ea"/>
                <a:cs typeface="+mn-cs"/>
              </a:rPr>
              <a:t>As of this writing, the rules are as follows:</a:t>
            </a:r>
          </a:p>
          <a:p>
            <a:pPr eaLnBrk="1" hangingPunct="1">
              <a:defRPr/>
            </a:pPr>
            <a:endParaRPr lang="en-US" dirty="0" smtClean="0">
              <a:ea typeface="+mn-ea"/>
              <a:cs typeface="+mn-cs"/>
            </a:endParaRPr>
          </a:p>
          <a:p>
            <a:pPr eaLnBrk="1" hangingPunct="1">
              <a:defRPr/>
            </a:pPr>
            <a:r>
              <a:rPr lang="en-US" dirty="0" smtClean="0">
                <a:ea typeface="+mn-ea"/>
                <a:cs typeface="+mn-cs"/>
              </a:rPr>
              <a:t>1. The people who design, develop, or deploy a computing artifact are morally</a:t>
            </a:r>
          </a:p>
          <a:p>
            <a:pPr eaLnBrk="1" hangingPunct="1">
              <a:defRPr/>
            </a:pPr>
            <a:r>
              <a:rPr lang="en-US" dirty="0" smtClean="0">
                <a:ea typeface="+mn-ea"/>
                <a:cs typeface="+mn-cs"/>
              </a:rPr>
              <a:t>responsible for that artifact, and for the foreseeable effects of that artifact.</a:t>
            </a:r>
          </a:p>
          <a:p>
            <a:pPr eaLnBrk="1" hangingPunct="1">
              <a:defRPr/>
            </a:pPr>
            <a:r>
              <a:rPr lang="en-US" dirty="0" smtClean="0">
                <a:ea typeface="+mn-ea"/>
                <a:cs typeface="+mn-cs"/>
              </a:rPr>
              <a:t>This responsibility is shared with other people who design, develop, deploy or</a:t>
            </a:r>
          </a:p>
          <a:p>
            <a:pPr eaLnBrk="1" hangingPunct="1">
              <a:defRPr/>
            </a:pPr>
            <a:r>
              <a:rPr lang="en-US" dirty="0" smtClean="0">
                <a:ea typeface="+mn-ea"/>
                <a:cs typeface="+mn-cs"/>
              </a:rPr>
              <a:t>knowingly use the artifact as part of a sociotechnical system.</a:t>
            </a:r>
          </a:p>
          <a:p>
            <a:pPr eaLnBrk="1" hangingPunct="1">
              <a:defRPr/>
            </a:pPr>
            <a:endParaRPr lang="en-US" dirty="0" smtClean="0">
              <a:ea typeface="+mn-ea"/>
              <a:cs typeface="+mn-cs"/>
            </a:endParaRPr>
          </a:p>
          <a:p>
            <a:pPr eaLnBrk="1" hangingPunct="1">
              <a:defRPr/>
            </a:pPr>
            <a:r>
              <a:rPr lang="en-US" dirty="0" smtClean="0">
                <a:ea typeface="+mn-ea"/>
                <a:cs typeface="+mn-cs"/>
              </a:rPr>
              <a:t>2. The shared responsibility of computing artifacts is not a zero-sum game. The</a:t>
            </a:r>
          </a:p>
          <a:p>
            <a:pPr eaLnBrk="1" hangingPunct="1">
              <a:defRPr/>
            </a:pPr>
            <a:r>
              <a:rPr lang="en-US" dirty="0" smtClean="0">
                <a:ea typeface="+mn-ea"/>
                <a:cs typeface="+mn-cs"/>
              </a:rPr>
              <a:t>responsibility of an individual is not reduced simply because more people</a:t>
            </a:r>
          </a:p>
          <a:p>
            <a:pPr eaLnBrk="1" hangingPunct="1">
              <a:defRPr/>
            </a:pPr>
            <a:r>
              <a:rPr lang="en-US" dirty="0" smtClean="0">
                <a:ea typeface="+mn-ea"/>
                <a:cs typeface="+mn-cs"/>
              </a:rPr>
              <a:t>become involved in designing, developing, deploying, or using the artifact.</a:t>
            </a:r>
          </a:p>
          <a:p>
            <a:pPr eaLnBrk="1" hangingPunct="1">
              <a:defRPr/>
            </a:pPr>
            <a:r>
              <a:rPr lang="en-US" dirty="0" smtClean="0">
                <a:ea typeface="+mn-ea"/>
                <a:cs typeface="+mn-cs"/>
              </a:rPr>
              <a:t>Instead, a person’s responsibility includes being answerable for the behaviors</a:t>
            </a:r>
          </a:p>
          <a:p>
            <a:pPr eaLnBrk="1" hangingPunct="1">
              <a:defRPr/>
            </a:pPr>
            <a:r>
              <a:rPr lang="en-US" dirty="0" smtClean="0">
                <a:ea typeface="+mn-ea"/>
                <a:cs typeface="+mn-cs"/>
              </a:rPr>
              <a:t>of the artifact and for the artifact’s effects after deployment, to the degree to</a:t>
            </a:r>
          </a:p>
          <a:p>
            <a:pPr eaLnBrk="1" hangingPunct="1">
              <a:defRPr/>
            </a:pPr>
            <a:r>
              <a:rPr lang="en-US" dirty="0" smtClean="0">
                <a:ea typeface="+mn-ea"/>
                <a:cs typeface="+mn-cs"/>
              </a:rPr>
              <a:t>which these effects are reasonably foreseeable by that person.</a:t>
            </a:r>
          </a:p>
          <a:p>
            <a:pPr eaLnBrk="1" hangingPunct="1">
              <a:defRPr/>
            </a:pPr>
            <a:endParaRPr lang="en-US" dirty="0" smtClean="0">
              <a:ea typeface="+mn-ea"/>
              <a:cs typeface="+mn-cs"/>
            </a:endParaRPr>
          </a:p>
          <a:p>
            <a:pPr eaLnBrk="1" hangingPunct="1">
              <a:defRPr/>
            </a:pPr>
            <a:r>
              <a:rPr lang="en-US" dirty="0" smtClean="0">
                <a:ea typeface="+mn-ea"/>
                <a:cs typeface="+mn-cs"/>
              </a:rPr>
              <a:t>3. People who knowingly use a particular computing artifact are morally responsible</a:t>
            </a:r>
          </a:p>
          <a:p>
            <a:pPr eaLnBrk="1" hangingPunct="1">
              <a:defRPr/>
            </a:pPr>
            <a:r>
              <a:rPr lang="en-US" dirty="0" smtClean="0">
                <a:ea typeface="+mn-ea"/>
                <a:cs typeface="+mn-cs"/>
              </a:rPr>
              <a:t>for that use.</a:t>
            </a:r>
          </a:p>
          <a:p>
            <a:pPr eaLnBrk="1" hangingPunct="1">
              <a:defRPr/>
            </a:pPr>
            <a:endParaRPr lang="en-US" dirty="0" smtClean="0">
              <a:ea typeface="+mn-ea"/>
              <a:cs typeface="+mn-cs"/>
            </a:endParaRPr>
          </a:p>
          <a:p>
            <a:pPr eaLnBrk="1" hangingPunct="1">
              <a:defRPr/>
            </a:pPr>
            <a:r>
              <a:rPr lang="en-US" dirty="0" smtClean="0">
                <a:ea typeface="+mn-ea"/>
                <a:cs typeface="+mn-cs"/>
              </a:rPr>
              <a:t>4. People who knowingly design, develop, deploy, or use a computing artifact</a:t>
            </a:r>
          </a:p>
          <a:p>
            <a:pPr eaLnBrk="1" hangingPunct="1">
              <a:defRPr/>
            </a:pPr>
            <a:r>
              <a:rPr lang="en-US" dirty="0" smtClean="0">
                <a:ea typeface="+mn-ea"/>
                <a:cs typeface="+mn-cs"/>
              </a:rPr>
              <a:t>can do so responsibly only when they make a reasonable effort to take into</a:t>
            </a:r>
          </a:p>
          <a:p>
            <a:pPr eaLnBrk="1" hangingPunct="1">
              <a:defRPr/>
            </a:pPr>
            <a:r>
              <a:rPr lang="en-US" dirty="0" smtClean="0">
                <a:ea typeface="+mn-ea"/>
                <a:cs typeface="+mn-cs"/>
              </a:rPr>
              <a:t>account the sociotechnical systems in which the artifact is embedded.</a:t>
            </a:r>
          </a:p>
          <a:p>
            <a:pPr eaLnBrk="1" hangingPunct="1">
              <a:defRPr/>
            </a:pPr>
            <a:endParaRPr lang="en-US" dirty="0" smtClean="0">
              <a:ea typeface="+mn-ea"/>
              <a:cs typeface="+mn-cs"/>
            </a:endParaRPr>
          </a:p>
          <a:p>
            <a:pPr eaLnBrk="1" hangingPunct="1">
              <a:defRPr/>
            </a:pPr>
            <a:r>
              <a:rPr lang="en-US" dirty="0" smtClean="0">
                <a:ea typeface="+mn-ea"/>
                <a:cs typeface="+mn-cs"/>
              </a:rPr>
              <a:t>5. People who design, develop, deploy, promote, or evaluate a computing artifact</a:t>
            </a:r>
          </a:p>
          <a:p>
            <a:pPr eaLnBrk="1" hangingPunct="1">
              <a:defRPr/>
            </a:pPr>
            <a:r>
              <a:rPr lang="en-US" dirty="0" smtClean="0">
                <a:ea typeface="+mn-ea"/>
                <a:cs typeface="+mn-cs"/>
              </a:rPr>
              <a:t>should not explicitly or implicitly deceive users about the artifact or its foreseeable</a:t>
            </a:r>
          </a:p>
          <a:p>
            <a:pPr eaLnBrk="1" hangingPunct="1">
              <a:defRPr/>
            </a:pPr>
            <a:r>
              <a:rPr lang="en-US" dirty="0" smtClean="0">
                <a:ea typeface="+mn-ea"/>
                <a:cs typeface="+mn-cs"/>
              </a:rPr>
              <a:t>effects, or about the sociotechnical systems in which the artifact is embedded.</a:t>
            </a:r>
          </a:p>
          <a:p>
            <a:pPr eaLnBrk="1" hangingPunct="1">
              <a:defRPr/>
            </a:pPr>
            <a:endParaRPr lang="en-US" dirty="0" smtClean="0">
              <a:ea typeface="+mn-ea"/>
              <a:cs typeface="+mn-cs"/>
            </a:endParaRPr>
          </a:p>
          <a:p>
            <a:pPr eaLnBrk="1" hangingPunct="1">
              <a:defRPr/>
            </a:pPr>
            <a:r>
              <a:rPr lang="en-US" dirty="0" smtClean="0">
                <a:ea typeface="+mn-ea"/>
                <a:cs typeface="+mn-cs"/>
              </a:rPr>
              <a:t>Compared to the codes of ethics discussed earlier, The Rules are few in</a:t>
            </a:r>
          </a:p>
          <a:p>
            <a:pPr eaLnBrk="1" hangingPunct="1">
              <a:defRPr/>
            </a:pPr>
            <a:r>
              <a:rPr lang="en-US" dirty="0" smtClean="0">
                <a:ea typeface="+mn-ea"/>
                <a:cs typeface="+mn-cs"/>
              </a:rPr>
              <a:t>number and quite general in nature. They are intended to apply to a broad spectrum</a:t>
            </a:r>
          </a:p>
          <a:p>
            <a:pPr eaLnBrk="1" hangingPunct="1">
              <a:defRPr/>
            </a:pPr>
            <a:r>
              <a:rPr lang="en-US" dirty="0" smtClean="0">
                <a:ea typeface="+mn-ea"/>
                <a:cs typeface="+mn-cs"/>
              </a:rPr>
              <a:t>of people involved in computer system design and development. The Rules have</a:t>
            </a:r>
          </a:p>
          <a:p>
            <a:pPr eaLnBrk="1" hangingPunct="1">
              <a:defRPr/>
            </a:pPr>
            <a:r>
              <a:rPr lang="en-US" dirty="0" smtClean="0">
                <a:ea typeface="+mn-ea"/>
                <a:cs typeface="+mn-cs"/>
              </a:rPr>
              <a:t>gathered broad support as useful guidelines by academics, practitioners, computer</a:t>
            </a:r>
          </a:p>
          <a:p>
            <a:pPr eaLnBrk="1" hangingPunct="1">
              <a:defRPr/>
            </a:pPr>
            <a:r>
              <a:rPr lang="en-US" dirty="0" smtClean="0">
                <a:ea typeface="+mn-ea"/>
                <a:cs typeface="+mn-cs"/>
              </a:rPr>
              <a:t>scientists, and philosophers from a number of countries [MILL11]. It seems likely</a:t>
            </a:r>
          </a:p>
          <a:p>
            <a:pPr eaLnBrk="1" hangingPunct="1">
              <a:defRPr/>
            </a:pPr>
            <a:r>
              <a:rPr lang="en-US" dirty="0" smtClean="0">
                <a:ea typeface="+mn-ea"/>
                <a:cs typeface="+mn-cs"/>
              </a:rPr>
              <a:t>that The Rules will influence future versions of codes of ethics by computer-related</a:t>
            </a:r>
          </a:p>
          <a:p>
            <a:pPr eaLnBrk="1" hangingPunct="1">
              <a:defRPr/>
            </a:pPr>
            <a:r>
              <a:rPr lang="en-US" dirty="0" smtClean="0">
                <a:ea typeface="+mn-ea"/>
                <a:cs typeface="+mn-cs"/>
              </a:rPr>
              <a:t>professional organizations.</a:t>
            </a:r>
          </a:p>
        </p:txBody>
      </p:sp>
      <p:sp>
        <p:nvSpPr>
          <p:cNvPr id="962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55B22F6-BB5F-AC4B-B1D2-18F027A80DEA}" type="slidenum">
              <a:rPr lang="en-AU" sz="1200"/>
              <a:pPr eaLnBrk="1" hangingPunct="1"/>
              <a:t>42</a:t>
            </a:fld>
            <a:endParaRPr lang="en-AU" sz="1200"/>
          </a:p>
        </p:txBody>
      </p:sp>
    </p:spTree>
    <p:extLst>
      <p:ext uri="{BB962C8B-B14F-4D97-AF65-F5344CB8AC3E}">
        <p14:creationId xmlns:p14="http://schemas.microsoft.com/office/powerpoint/2010/main" val="27981738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1932EC2-772E-0B4B-8923-DFD80C2937B3}" type="slidenum">
              <a:rPr lang="en-AU" sz="1200">
                <a:solidFill>
                  <a:srgbClr val="000000"/>
                </a:solidFill>
              </a:rPr>
              <a:pPr eaLnBrk="1" hangingPunct="1"/>
              <a:t>43</a:t>
            </a:fld>
            <a:endParaRPr lang="en-AU" sz="1200">
              <a:solidFill>
                <a:srgbClr val="000000"/>
              </a:solidFill>
            </a:endParaRPr>
          </a:p>
        </p:txBody>
      </p:sp>
      <p:sp>
        <p:nvSpPr>
          <p:cNvPr id="98306" name="Rectangle 4"/>
          <p:cNvSpPr>
            <a:spLocks noGrp="1" noRot="1" noChangeAspect="1" noChangeArrowheads="1" noTextEdit="1"/>
          </p:cNvSpPr>
          <p:nvPr>
            <p:ph type="sldImg"/>
          </p:nvPr>
        </p:nvSpPr>
        <p:spPr>
          <a:ln/>
        </p:spPr>
      </p:sp>
      <p:sp>
        <p:nvSpPr>
          <p:cNvPr id="98307" name="Rectangle 5"/>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Chapter 19 summary.</a:t>
            </a:r>
          </a:p>
        </p:txBody>
      </p:sp>
    </p:spTree>
    <p:extLst>
      <p:ext uri="{BB962C8B-B14F-4D97-AF65-F5344CB8AC3E}">
        <p14:creationId xmlns:p14="http://schemas.microsoft.com/office/powerpoint/2010/main" val="891443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a:ln/>
        </p:spPr>
      </p:sp>
      <p:sp>
        <p:nvSpPr>
          <p:cNvPr id="2457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A more specific list of crimes, shown in Table 19.1 , is defined in the</a:t>
            </a:r>
          </a:p>
          <a:p>
            <a:pPr eaLnBrk="1" hangingPunct="1"/>
            <a:r>
              <a:rPr lang="en-US">
                <a:latin typeface="Times New Roman" charset="0"/>
                <a:ea typeface="ＭＳ Ｐゴシック" charset="0"/>
                <a:cs typeface="ＭＳ Ｐゴシック" charset="0"/>
              </a:rPr>
              <a:t>international Convention on Cybercrime. This is a useful list because it represents</a:t>
            </a:r>
          </a:p>
          <a:p>
            <a:pPr eaLnBrk="1" hangingPunct="1"/>
            <a:r>
              <a:rPr lang="en-US">
                <a:latin typeface="Times New Roman" charset="0"/>
                <a:ea typeface="ＭＳ Ｐゴシック" charset="0"/>
                <a:cs typeface="ＭＳ Ｐゴシック" charset="0"/>
              </a:rPr>
              <a:t>an international consensus on what constitutes computer crime, or cybercrime, and</a:t>
            </a:r>
          </a:p>
          <a:p>
            <a:pPr eaLnBrk="1" hangingPunct="1"/>
            <a:r>
              <a:rPr lang="en-US">
                <a:latin typeface="Times New Roman" charset="0"/>
                <a:ea typeface="ＭＳ Ｐゴシック" charset="0"/>
                <a:cs typeface="ＭＳ Ｐゴシック" charset="0"/>
              </a:rPr>
              <a:t>what crimes are considered important.</a:t>
            </a:r>
          </a:p>
        </p:txBody>
      </p:sp>
      <p:sp>
        <p:nvSpPr>
          <p:cNvPr id="2457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A22B50-D372-7B43-A6FB-00BC6B538F4B}" type="slidenum">
              <a:rPr lang="en-AU" sz="1200"/>
              <a:pPr eaLnBrk="1" hangingPunct="1"/>
              <a:t>5</a:t>
            </a:fld>
            <a:endParaRPr lang="en-AU" sz="1200"/>
          </a:p>
        </p:txBody>
      </p:sp>
    </p:spTree>
    <p:extLst>
      <p:ext uri="{BB962C8B-B14F-4D97-AF65-F5344CB8AC3E}">
        <p14:creationId xmlns:p14="http://schemas.microsoft.com/office/powerpoint/2010/main" val="3534395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a:ln/>
        </p:spPr>
      </p:sp>
      <p:sp>
        <p:nvSpPr>
          <p:cNvPr id="2662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Table 19.1 Cybercrimes Cited in the Convention on Cybercrime.  Page 2  of 2.</a:t>
            </a:r>
          </a:p>
        </p:txBody>
      </p:sp>
      <p:sp>
        <p:nvSpPr>
          <p:cNvPr id="2662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392C200-55A9-474F-A8E3-0F314956DE9E}" type="slidenum">
              <a:rPr lang="en-AU" sz="1200"/>
              <a:pPr eaLnBrk="1" hangingPunct="1"/>
              <a:t>6</a:t>
            </a:fld>
            <a:endParaRPr lang="en-AU" sz="1200"/>
          </a:p>
        </p:txBody>
      </p:sp>
    </p:spTree>
    <p:extLst>
      <p:ext uri="{BB962C8B-B14F-4D97-AF65-F5344CB8AC3E}">
        <p14:creationId xmlns:p14="http://schemas.microsoft.com/office/powerpoint/2010/main" val="1495998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a:ln/>
        </p:spPr>
      </p:sp>
      <p:sp>
        <p:nvSpPr>
          <p:cNvPr id="2867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Yet another categorization is used in the CERT 2007 E-crime Survey, the</a:t>
            </a:r>
          </a:p>
          <a:p>
            <a:pPr eaLnBrk="1" hangingPunct="1"/>
            <a:r>
              <a:rPr lang="en-US">
                <a:latin typeface="Times New Roman" charset="0"/>
                <a:ea typeface="ＭＳ Ｐゴシック" charset="0"/>
                <a:cs typeface="ＭＳ Ｐゴシック" charset="0"/>
              </a:rPr>
              <a:t>results of which are shown in Table 19.2 . The figures in the second column indicate</a:t>
            </a:r>
          </a:p>
          <a:p>
            <a:pPr eaLnBrk="1" hangingPunct="1"/>
            <a:r>
              <a:rPr lang="en-US">
                <a:latin typeface="Times New Roman" charset="0"/>
                <a:ea typeface="ＭＳ Ｐゴシック" charset="0"/>
                <a:cs typeface="ＭＳ Ｐゴシック" charset="0"/>
              </a:rPr>
              <a:t>the percentage of respondents who report at least one incident in the corresponding</a:t>
            </a:r>
          </a:p>
          <a:p>
            <a:pPr eaLnBrk="1" hangingPunct="1"/>
            <a:r>
              <a:rPr lang="en-US">
                <a:latin typeface="Times New Roman" charset="0"/>
                <a:ea typeface="ＭＳ Ｐゴシック" charset="0"/>
                <a:cs typeface="ＭＳ Ｐゴシック" charset="0"/>
              </a:rPr>
              <a:t>row category. Entries in the remaining three columns indicate the percentage of</a:t>
            </a:r>
          </a:p>
          <a:p>
            <a:pPr eaLnBrk="1" hangingPunct="1"/>
            <a:r>
              <a:rPr lang="en-US">
                <a:latin typeface="Times New Roman" charset="0"/>
                <a:ea typeface="ＭＳ Ｐゴシック" charset="0"/>
                <a:cs typeface="ＭＳ Ｐゴシック" charset="0"/>
              </a:rPr>
              <a:t>respondents who reported a given source for an attack.</a:t>
            </a:r>
          </a:p>
        </p:txBody>
      </p:sp>
      <p:sp>
        <p:nvSpPr>
          <p:cNvPr id="2867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8BDFC4A-4E35-114A-9E16-4BC12B9E1755}" type="slidenum">
              <a:rPr lang="en-AU" sz="1200"/>
              <a:pPr eaLnBrk="1" hangingPunct="1"/>
              <a:t>7</a:t>
            </a:fld>
            <a:endParaRPr lang="en-AU" sz="1200"/>
          </a:p>
        </p:txBody>
      </p:sp>
    </p:spTree>
    <p:extLst>
      <p:ext uri="{BB962C8B-B14F-4D97-AF65-F5344CB8AC3E}">
        <p14:creationId xmlns:p14="http://schemas.microsoft.com/office/powerpoint/2010/main" val="3691600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4FD660-D0B6-4DCF-BAEB-1DEE156EE245}" type="slidenum">
              <a:rPr lang="en-AU"/>
              <a:pPr/>
              <a:t>8</a:t>
            </a:fld>
            <a:endParaRPr lang="en-AU"/>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pPr eaLnBrk="1" hangingPunct="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671143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D646D39-CEA2-0D45-A8C2-FF2DCA3278B7}" type="slidenum">
              <a:rPr lang="en-AU" sz="1200"/>
              <a:pPr eaLnBrk="1" hangingPunct="1"/>
              <a:t>9</a:t>
            </a:fld>
            <a:endParaRPr lang="en-AU" sz="120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The deterrent effect of law enforcement on computer and network attacks correlates</a:t>
            </a:r>
          </a:p>
          <a:p>
            <a:pPr eaLnBrk="1" hangingPunct="1"/>
            <a:r>
              <a:rPr lang="en-US">
                <a:latin typeface="Times New Roman" charset="0"/>
                <a:ea typeface="ＭＳ Ｐゴシック" charset="0"/>
                <a:cs typeface="ＭＳ Ｐゴシック" charset="0"/>
              </a:rPr>
              <a:t>with the success rate of criminal arrest and prosecution. The nature of cybercrime</a:t>
            </a:r>
          </a:p>
          <a:p>
            <a:pPr eaLnBrk="1" hangingPunct="1"/>
            <a:r>
              <a:rPr lang="en-US">
                <a:latin typeface="Times New Roman" charset="0"/>
                <a:ea typeface="ＭＳ Ｐゴシック" charset="0"/>
                <a:cs typeface="ＭＳ Ｐゴシック" charset="0"/>
              </a:rPr>
              <a:t>is such that consistent success is extraordinarily difficult. To see this, consider what</a:t>
            </a:r>
          </a:p>
          <a:p>
            <a:pPr eaLnBrk="1" hangingPunct="1"/>
            <a:r>
              <a:rPr lang="en-US">
                <a:latin typeface="Times New Roman" charset="0"/>
                <a:ea typeface="ＭＳ Ｐゴシック" charset="0"/>
                <a:cs typeface="ＭＳ Ｐゴシック" charset="0"/>
              </a:rPr>
              <a:t>[KSHE06] refers to as the vicious cycle of cybercrime, involving law enforcement</a:t>
            </a:r>
          </a:p>
          <a:p>
            <a:pPr eaLnBrk="1" hangingPunct="1"/>
            <a:r>
              <a:rPr lang="en-US">
                <a:latin typeface="Times New Roman" charset="0"/>
                <a:ea typeface="ＭＳ Ｐゴシック" charset="0"/>
                <a:cs typeface="ＭＳ Ｐゴシック" charset="0"/>
              </a:rPr>
              <a:t>agencies, cybercriminals, and cybercrime victims.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For law enforcement agencies , cybercrime presents some unique difficulties.</a:t>
            </a:r>
          </a:p>
          <a:p>
            <a:pPr eaLnBrk="1" hangingPunct="1"/>
            <a:r>
              <a:rPr lang="en-US">
                <a:latin typeface="Times New Roman" charset="0"/>
                <a:ea typeface="ＭＳ Ｐゴシック" charset="0"/>
                <a:cs typeface="ＭＳ Ｐゴシック" charset="0"/>
              </a:rPr>
              <a:t>Proper investigation requires a fairly sophisticated grasp of the technology.</a:t>
            </a:r>
          </a:p>
          <a:p>
            <a:pPr eaLnBrk="1" hangingPunct="1"/>
            <a:r>
              <a:rPr lang="en-US">
                <a:latin typeface="Times New Roman" charset="0"/>
                <a:ea typeface="ＭＳ Ｐゴシック" charset="0"/>
                <a:cs typeface="ＭＳ Ｐゴシック" charset="0"/>
              </a:rPr>
              <a:t>Although some agencies, particularly larger agencies, are catching up in this</a:t>
            </a:r>
          </a:p>
          <a:p>
            <a:pPr eaLnBrk="1" hangingPunct="1"/>
            <a:r>
              <a:rPr lang="en-US">
                <a:latin typeface="Times New Roman" charset="0"/>
                <a:ea typeface="ＭＳ Ｐゴシック" charset="0"/>
                <a:cs typeface="ＭＳ Ｐゴシック" charset="0"/>
              </a:rPr>
              <a:t>area, many jurisdictions lack investigators knowledgeable and experienced in</a:t>
            </a:r>
          </a:p>
          <a:p>
            <a:pPr eaLnBrk="1" hangingPunct="1"/>
            <a:r>
              <a:rPr lang="en-US">
                <a:latin typeface="Times New Roman" charset="0"/>
                <a:ea typeface="ＭＳ Ｐゴシック" charset="0"/>
                <a:cs typeface="ＭＳ Ｐゴシック" charset="0"/>
              </a:rPr>
              <a:t>dealing with this kind of crime. Lack of resources represents another handicap.</a:t>
            </a:r>
          </a:p>
          <a:p>
            <a:pPr eaLnBrk="1" hangingPunct="1"/>
            <a:r>
              <a:rPr lang="en-US">
                <a:latin typeface="Times New Roman" charset="0"/>
                <a:ea typeface="ＭＳ Ｐゴシック" charset="0"/>
                <a:cs typeface="ＭＳ Ｐゴシック" charset="0"/>
              </a:rPr>
              <a:t>Some cybercrime investigations require considerable computer processing</a:t>
            </a:r>
          </a:p>
          <a:p>
            <a:pPr eaLnBrk="1" hangingPunct="1"/>
            <a:r>
              <a:rPr lang="en-US">
                <a:latin typeface="Times New Roman" charset="0"/>
                <a:ea typeface="ＭＳ Ｐゴシック" charset="0"/>
                <a:cs typeface="ＭＳ Ｐゴシック" charset="0"/>
              </a:rPr>
              <a:t>power, communications capacity, and storage capacity, which may be beyond the</a:t>
            </a:r>
          </a:p>
          <a:p>
            <a:pPr eaLnBrk="1" hangingPunct="1"/>
            <a:r>
              <a:rPr lang="en-US">
                <a:latin typeface="Times New Roman" charset="0"/>
                <a:ea typeface="ＭＳ Ｐゴシック" charset="0"/>
                <a:cs typeface="ＭＳ Ｐゴシック" charset="0"/>
              </a:rPr>
              <a:t>budget of individual jurisdictions. The global nature of cybercrime is an additional</a:t>
            </a:r>
          </a:p>
          <a:p>
            <a:pPr eaLnBrk="1" hangingPunct="1"/>
            <a:r>
              <a:rPr lang="en-US">
                <a:latin typeface="Times New Roman" charset="0"/>
                <a:ea typeface="ＭＳ Ｐゴシック" charset="0"/>
                <a:cs typeface="ＭＳ Ｐゴシック" charset="0"/>
              </a:rPr>
              <a:t>obstacle: Many crimes will involve perpetrators who are remote from the target</a:t>
            </a:r>
          </a:p>
          <a:p>
            <a:pPr eaLnBrk="1" hangingPunct="1"/>
            <a:r>
              <a:rPr lang="en-US">
                <a:latin typeface="Times New Roman" charset="0"/>
                <a:ea typeface="ＭＳ Ｐゴシック" charset="0"/>
                <a:cs typeface="ＭＳ Ｐゴシック" charset="0"/>
              </a:rPr>
              <a:t>system, in another jurisdiction or even another country. A lack of collaboration and</a:t>
            </a:r>
          </a:p>
          <a:p>
            <a:pPr eaLnBrk="1" hangingPunct="1"/>
            <a:r>
              <a:rPr lang="en-US">
                <a:latin typeface="Times New Roman" charset="0"/>
                <a:ea typeface="ＭＳ Ｐゴシック" charset="0"/>
                <a:cs typeface="ＭＳ Ｐゴシック" charset="0"/>
              </a:rPr>
              <a:t>cooperation with remote law enforcement agencies can greatly hinder an investigation.</a:t>
            </a:r>
          </a:p>
          <a:p>
            <a:pPr eaLnBrk="1" hangingPunct="1"/>
            <a:r>
              <a:rPr lang="en-US">
                <a:latin typeface="Times New Roman" charset="0"/>
                <a:ea typeface="ＭＳ Ｐゴシック" charset="0"/>
                <a:cs typeface="ＭＳ Ｐゴシック" charset="0"/>
              </a:rPr>
              <a:t>Initiatives such as international Convention on Cybercrime are a promising</a:t>
            </a:r>
          </a:p>
          <a:p>
            <a:pPr eaLnBrk="1" hangingPunct="1"/>
            <a:r>
              <a:rPr lang="en-US">
                <a:latin typeface="Times New Roman" charset="0"/>
                <a:ea typeface="ＭＳ Ｐゴシック" charset="0"/>
                <a:cs typeface="ＭＳ Ｐゴシック" charset="0"/>
              </a:rPr>
              <a:t>sign. The Convention at least introduces a common terminology for crimes and a</a:t>
            </a:r>
          </a:p>
          <a:p>
            <a:pPr eaLnBrk="1" hangingPunct="1"/>
            <a:r>
              <a:rPr lang="en-US">
                <a:latin typeface="Times New Roman" charset="0"/>
                <a:ea typeface="ＭＳ Ｐゴシック" charset="0"/>
                <a:cs typeface="ＭＳ Ｐゴシック" charset="0"/>
              </a:rPr>
              <a:t>framework for harmonizing laws globally.</a:t>
            </a:r>
          </a:p>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9739287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4724400" y="2133600"/>
            <a:ext cx="4419600" cy="47244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5" name="Rectangle 4"/>
          <p:cNvSpPr/>
          <p:nvPr/>
        </p:nvSpPr>
        <p:spPr>
          <a:xfrm>
            <a:off x="0" y="2133600"/>
            <a:ext cx="4724400" cy="4724400"/>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6" name="Rectangle 5"/>
          <p:cNvSpPr/>
          <p:nvPr/>
        </p:nvSpPr>
        <p:spPr>
          <a:xfrm>
            <a:off x="0" y="0"/>
            <a:ext cx="9144000" cy="2133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7" name="Rectangle 6"/>
          <p:cNvSpPr/>
          <p:nvPr/>
        </p:nvSpPr>
        <p:spPr>
          <a:xfrm>
            <a:off x="0" y="0"/>
            <a:ext cx="9144000" cy="8382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8" name="Rectangle 7"/>
          <p:cNvSpPr/>
          <p:nvPr/>
        </p:nvSpPr>
        <p:spPr>
          <a:xfrm>
            <a:off x="228600" y="2743200"/>
            <a:ext cx="4343400" cy="3810000"/>
          </a:xfrm>
          <a:prstGeom prst="rect">
            <a:avLst/>
          </a:prstGeom>
          <a:solidFill>
            <a:srgbClr val="002E6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2" name="Title 1"/>
          <p:cNvSpPr>
            <a:spLocks noGrp="1"/>
          </p:cNvSpPr>
          <p:nvPr>
            <p:ph type="ctrTitle"/>
          </p:nvPr>
        </p:nvSpPr>
        <p:spPr>
          <a:xfrm>
            <a:off x="304800" y="685801"/>
            <a:ext cx="8610600" cy="1470025"/>
          </a:xfrm>
        </p:spPr>
        <p:txBody>
          <a:bodyPr/>
          <a:lstStyle>
            <a:lvl1pPr>
              <a:defRPr>
                <a:solidFill>
                  <a:srgbClr val="002E6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343400" y="3276601"/>
            <a:ext cx="4724400" cy="2590800"/>
          </a:xfrm>
        </p:spPr>
        <p:txBody>
          <a:bodyPr>
            <a:normAutofit/>
          </a:bodyPr>
          <a:lstStyle>
            <a:lvl1pPr marL="0" indent="0" algn="ctr">
              <a:buNone/>
              <a:defRPr sz="2800">
                <a:solidFill>
                  <a:schemeClr val="bg1"/>
                </a:solidFill>
              </a:defRPr>
            </a:lvl1pPr>
            <a:lvl2pPr marL="457177" indent="0" algn="ctr">
              <a:buNone/>
              <a:defRPr>
                <a:solidFill>
                  <a:schemeClr val="tx1">
                    <a:tint val="75000"/>
                  </a:schemeClr>
                </a:solidFill>
              </a:defRPr>
            </a:lvl2pPr>
            <a:lvl3pPr marL="914353" indent="0" algn="ctr">
              <a:buNone/>
              <a:defRPr>
                <a:solidFill>
                  <a:schemeClr val="tx1">
                    <a:tint val="75000"/>
                  </a:schemeClr>
                </a:solidFill>
              </a:defRPr>
            </a:lvl3pPr>
            <a:lvl4pPr marL="1371530" indent="0" algn="ctr">
              <a:buNone/>
              <a:defRPr>
                <a:solidFill>
                  <a:schemeClr val="tx1">
                    <a:tint val="75000"/>
                  </a:schemeClr>
                </a:solidFill>
              </a:defRPr>
            </a:lvl4pPr>
            <a:lvl5pPr marL="1828706" indent="0" algn="ctr">
              <a:buNone/>
              <a:defRPr>
                <a:solidFill>
                  <a:schemeClr val="tx1">
                    <a:tint val="75000"/>
                  </a:schemeClr>
                </a:solidFill>
              </a:defRPr>
            </a:lvl5pPr>
            <a:lvl6pPr marL="2285883" indent="0" algn="ctr">
              <a:buNone/>
              <a:defRPr>
                <a:solidFill>
                  <a:schemeClr val="tx1">
                    <a:tint val="75000"/>
                  </a:schemeClr>
                </a:solidFill>
              </a:defRPr>
            </a:lvl6pPr>
            <a:lvl7pPr marL="2743060" indent="0" algn="ctr">
              <a:buNone/>
              <a:defRPr>
                <a:solidFill>
                  <a:schemeClr val="tx1">
                    <a:tint val="75000"/>
                  </a:schemeClr>
                </a:solidFill>
              </a:defRPr>
            </a:lvl7pPr>
            <a:lvl8pPr marL="3200236" indent="0" algn="ctr">
              <a:buNone/>
              <a:defRPr>
                <a:solidFill>
                  <a:schemeClr val="tx1">
                    <a:tint val="75000"/>
                  </a:schemeClr>
                </a:solidFill>
              </a:defRPr>
            </a:lvl8pPr>
            <a:lvl9pPr marL="3657413"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1028852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4"/>
          </p:nvPr>
        </p:nvSpPr>
        <p:spPr>
          <a:xfrm>
            <a:off x="6362700" y="6356350"/>
            <a:ext cx="2085975" cy="365125"/>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5"/>
          </p:nvPr>
        </p:nvSpPr>
        <p:spPr/>
        <p:txBody>
          <a:bodyPr/>
          <a:lstStyle>
            <a:lvl1pPr>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6"/>
          </p:nvPr>
        </p:nvSpPr>
        <p:spPr/>
        <p:txBody>
          <a:bodyPr/>
          <a:lstStyle>
            <a:lvl1pPr>
              <a:defRPr>
                <a:ea typeface="ＭＳ Ｐゴシック" charset="0"/>
                <a:cs typeface="ＭＳ Ｐゴシック" charset="0"/>
              </a:defRPr>
            </a:lvl1pPr>
          </a:lstStyle>
          <a:p>
            <a:pPr>
              <a:defRPr/>
            </a:pPr>
            <a:fld id="{F5F5C500-0537-7546-BE5F-2BFC38BE1FDA}" type="slidenum">
              <a:rPr lang="en-US"/>
              <a:pPr>
                <a:defRPr/>
              </a:pPr>
              <a:t>‹#›</a:t>
            </a:fld>
            <a:endParaRPr lang="en-US" dirty="0"/>
          </a:p>
        </p:txBody>
      </p:sp>
    </p:spTree>
    <p:extLst>
      <p:ext uri="{BB962C8B-B14F-4D97-AF65-F5344CB8AC3E}">
        <p14:creationId xmlns:p14="http://schemas.microsoft.com/office/powerpoint/2010/main" val="3587167655"/>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p:nvSpPr>
        <p:spPr>
          <a:xfrm>
            <a:off x="0" y="6400800"/>
            <a:ext cx="9144000" cy="3048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solidFill>
                <a:schemeClr val="bg1"/>
              </a:solidFill>
            </a:endParaRPr>
          </a:p>
        </p:txBody>
      </p:sp>
      <p:sp>
        <p:nvSpPr>
          <p:cNvPr id="5" name="Rectangle 4"/>
          <p:cNvSpPr/>
          <p:nvPr/>
        </p:nvSpPr>
        <p:spPr>
          <a:xfrm>
            <a:off x="0" y="334964"/>
            <a:ext cx="9144000" cy="6096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pic>
        <p:nvPicPr>
          <p:cNvPr id="6" name="Picture 8" descr="Nevada_N_RG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563"/>
            <a:ext cx="914400" cy="914400"/>
          </a:xfrm>
          <a:prstGeom prst="rect">
            <a:avLst/>
          </a:prstGeom>
          <a:noFill/>
          <a:ln w="1587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6"/>
          <p:cNvSpPr/>
          <p:nvPr/>
        </p:nvSpPr>
        <p:spPr>
          <a:xfrm>
            <a:off x="0" y="6705600"/>
            <a:ext cx="9144000" cy="1524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dirty="0">
              <a:solidFill>
                <a:schemeClr val="bg1"/>
              </a:solidFill>
            </a:endParaRPr>
          </a:p>
        </p:txBody>
      </p:sp>
      <p:sp>
        <p:nvSpPr>
          <p:cNvPr id="2" name="Title 1"/>
          <p:cNvSpPr>
            <a:spLocks noGrp="1"/>
          </p:cNvSpPr>
          <p:nvPr>
            <p:ph type="title"/>
          </p:nvPr>
        </p:nvSpPr>
        <p:spPr>
          <a:xfrm>
            <a:off x="1752601" y="76200"/>
            <a:ext cx="7239000" cy="1143000"/>
          </a:xfrm>
        </p:spPr>
        <p:txBody>
          <a:bodyPr/>
          <a:lstStyle>
            <a:lvl1pPr algn="l">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295401"/>
            <a:ext cx="8229600" cy="48307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4"/>
          <p:cNvSpPr>
            <a:spLocks noGrp="1"/>
          </p:cNvSpPr>
          <p:nvPr>
            <p:ph type="ftr" sz="quarter" idx="10"/>
          </p:nvPr>
        </p:nvSpPr>
        <p:spPr/>
        <p:txBody>
          <a:bodyPr/>
          <a:lstStyle>
            <a:lvl1pPr>
              <a:defRPr sz="1200">
                <a:solidFill>
                  <a:schemeClr val="bg1"/>
                </a:solidFill>
              </a:defRPr>
            </a:lvl1pPr>
          </a:lstStyle>
          <a:p>
            <a:pPr>
              <a:defRPr/>
            </a:pPr>
            <a:endParaRPr lang="en-US"/>
          </a:p>
        </p:txBody>
      </p:sp>
      <p:sp>
        <p:nvSpPr>
          <p:cNvPr id="9" name="Slide Number Placeholder 5"/>
          <p:cNvSpPr>
            <a:spLocks noGrp="1"/>
          </p:cNvSpPr>
          <p:nvPr>
            <p:ph type="sldNum" sz="quarter" idx="11"/>
          </p:nvPr>
        </p:nvSpPr>
        <p:spPr/>
        <p:txBody>
          <a:bodyPr/>
          <a:lstStyle>
            <a:lvl1pPr algn="r" eaLnBrk="0" hangingPunct="0">
              <a:defRPr>
                <a:solidFill>
                  <a:schemeClr val="bg1"/>
                </a:solidFill>
              </a:defRPr>
            </a:lvl1pPr>
          </a:lstStyle>
          <a:p>
            <a:pPr>
              <a:defRPr/>
            </a:pPr>
            <a:fld id="{A89A1157-748B-C24F-9525-1F1C6D15AFA0}" type="slidenum">
              <a:rPr lang="en-US" smtClean="0"/>
              <a:pPr>
                <a:defRPr/>
              </a:pPr>
              <a:t>‹#›</a:t>
            </a:fld>
            <a:endParaRPr lang="en-US"/>
          </a:p>
        </p:txBody>
      </p:sp>
    </p:spTree>
    <p:extLst>
      <p:ext uri="{BB962C8B-B14F-4D97-AF65-F5344CB8AC3E}">
        <p14:creationId xmlns:p14="http://schemas.microsoft.com/office/powerpoint/2010/main" val="38757749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0" y="0"/>
            <a:ext cx="9144000" cy="19812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5" name="Rectangle 4"/>
          <p:cNvSpPr/>
          <p:nvPr/>
        </p:nvSpPr>
        <p:spPr>
          <a:xfrm>
            <a:off x="0" y="1981201"/>
            <a:ext cx="9144000" cy="12954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6" name="Rectangle 5"/>
          <p:cNvSpPr/>
          <p:nvPr/>
        </p:nvSpPr>
        <p:spPr>
          <a:xfrm>
            <a:off x="0" y="3276600"/>
            <a:ext cx="9144000" cy="35814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2" name="Title 1"/>
          <p:cNvSpPr>
            <a:spLocks noGrp="1"/>
          </p:cNvSpPr>
          <p:nvPr>
            <p:ph type="title"/>
          </p:nvPr>
        </p:nvSpPr>
        <p:spPr>
          <a:xfrm>
            <a:off x="722313" y="2338388"/>
            <a:ext cx="7772400" cy="1362075"/>
          </a:xfrm>
        </p:spPr>
        <p:txBody>
          <a:bodyPr anchor="t"/>
          <a:lstStyle>
            <a:lvl1pPr algn="l">
              <a:defRPr sz="4000" b="1" cap="none">
                <a:solidFill>
                  <a:srgbClr val="002E6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838201"/>
            <a:ext cx="7772400" cy="1500187"/>
          </a:xfrm>
        </p:spPr>
        <p:txBody>
          <a:bodyPr anchor="b"/>
          <a:lstStyle>
            <a:lvl1pPr marL="0" indent="0">
              <a:buNone/>
              <a:defRPr sz="2000">
                <a:solidFill>
                  <a:schemeClr val="tx2">
                    <a:lumMod val="75000"/>
                  </a:schemeClr>
                </a:solidFill>
              </a:defRPr>
            </a:lvl1pPr>
            <a:lvl2pPr marL="457177" indent="0">
              <a:buNone/>
              <a:defRPr sz="1800">
                <a:solidFill>
                  <a:schemeClr val="tx1">
                    <a:tint val="75000"/>
                  </a:schemeClr>
                </a:solidFill>
              </a:defRPr>
            </a:lvl2pPr>
            <a:lvl3pPr marL="914353" indent="0">
              <a:buNone/>
              <a:defRPr sz="1600">
                <a:solidFill>
                  <a:schemeClr val="tx1">
                    <a:tint val="75000"/>
                  </a:schemeClr>
                </a:solidFill>
              </a:defRPr>
            </a:lvl3pPr>
            <a:lvl4pPr marL="1371530" indent="0">
              <a:buNone/>
              <a:defRPr sz="1400">
                <a:solidFill>
                  <a:schemeClr val="tx1">
                    <a:tint val="75000"/>
                  </a:schemeClr>
                </a:solidFill>
              </a:defRPr>
            </a:lvl4pPr>
            <a:lvl5pPr marL="1828706" indent="0">
              <a:buNone/>
              <a:defRPr sz="1400">
                <a:solidFill>
                  <a:schemeClr val="tx1">
                    <a:tint val="75000"/>
                  </a:schemeClr>
                </a:solidFill>
              </a:defRPr>
            </a:lvl5pPr>
            <a:lvl6pPr marL="2285883" indent="0">
              <a:buNone/>
              <a:defRPr sz="1400">
                <a:solidFill>
                  <a:schemeClr val="tx1">
                    <a:tint val="75000"/>
                  </a:schemeClr>
                </a:solidFill>
              </a:defRPr>
            </a:lvl6pPr>
            <a:lvl7pPr marL="2743060" indent="0">
              <a:buNone/>
              <a:defRPr sz="1400">
                <a:solidFill>
                  <a:schemeClr val="tx1">
                    <a:tint val="75000"/>
                  </a:schemeClr>
                </a:solidFill>
              </a:defRPr>
            </a:lvl7pPr>
            <a:lvl8pPr marL="3200236" indent="0">
              <a:buNone/>
              <a:defRPr sz="1400">
                <a:solidFill>
                  <a:schemeClr val="tx1">
                    <a:tint val="75000"/>
                  </a:schemeClr>
                </a:solidFill>
              </a:defRPr>
            </a:lvl8pPr>
            <a:lvl9pPr marL="3657413"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2741989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Rectangle 1"/>
          <p:cNvSpPr/>
          <p:nvPr/>
        </p:nvSpPr>
        <p:spPr>
          <a:xfrm>
            <a:off x="0" y="334964"/>
            <a:ext cx="9144000" cy="6096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3" name="Title 1"/>
          <p:cNvSpPr txBox="1">
            <a:spLocks/>
          </p:cNvSpPr>
          <p:nvPr/>
        </p:nvSpPr>
        <p:spPr>
          <a:xfrm>
            <a:off x="1752601" y="76200"/>
            <a:ext cx="7239000" cy="1143000"/>
          </a:xfrm>
          <a:prstGeom prst="rect">
            <a:avLst/>
          </a:prstGeom>
        </p:spPr>
        <p:txBody>
          <a:bodyPr lIns="91435" tIns="45718" rIns="91435" bIns="45718" anchor="ctr">
            <a:normAutofit/>
          </a:bodyPr>
          <a:lstStyle>
            <a:lvl1pPr algn="l">
              <a:defRPr>
                <a:solidFill>
                  <a:schemeClr val="bg1"/>
                </a:solidFill>
              </a:defRPr>
            </a:lvl1pPr>
          </a:lstStyle>
          <a:p>
            <a:pPr eaLnBrk="1" fontAlgn="auto" hangingPunct="1">
              <a:spcBef>
                <a:spcPct val="0"/>
              </a:spcBef>
              <a:spcAft>
                <a:spcPts val="0"/>
              </a:spcAft>
              <a:buFontTx/>
              <a:buNone/>
              <a:defRPr/>
            </a:pPr>
            <a:r>
              <a:rPr kumimoji="0" lang="en-US" sz="4400" smtClean="0">
                <a:latin typeface="+mj-lt"/>
                <a:ea typeface="+mj-ea"/>
                <a:cs typeface="+mj-cs"/>
              </a:rPr>
              <a:t>Click to edit Master title style</a:t>
            </a:r>
            <a:endParaRPr kumimoji="0" lang="en-US" sz="4400" dirty="0">
              <a:latin typeface="+mj-lt"/>
              <a:ea typeface="+mj-ea"/>
              <a:cs typeface="+mj-cs"/>
            </a:endParaRPr>
          </a:p>
        </p:txBody>
      </p:sp>
      <p:pic>
        <p:nvPicPr>
          <p:cNvPr id="4" name="Picture 8" descr="Nevada_N_RG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563"/>
            <a:ext cx="914400" cy="914400"/>
          </a:xfrm>
          <a:prstGeom prst="rect">
            <a:avLst/>
          </a:prstGeom>
          <a:noFill/>
          <a:ln w="1587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0" y="6400800"/>
            <a:ext cx="9144000" cy="3048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buFontTx/>
              <a:buNone/>
              <a:defRPr/>
            </a:pPr>
            <a:endParaRPr lang="en-US" dirty="0">
              <a:solidFill>
                <a:schemeClr val="bg1"/>
              </a:solidFill>
            </a:endParaRPr>
          </a:p>
        </p:txBody>
      </p:sp>
      <p:sp>
        <p:nvSpPr>
          <p:cNvPr id="6" name="Rectangle 5"/>
          <p:cNvSpPr/>
          <p:nvPr/>
        </p:nvSpPr>
        <p:spPr>
          <a:xfrm>
            <a:off x="0" y="6705600"/>
            <a:ext cx="9144000" cy="1524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dirty="0">
              <a:solidFill>
                <a:schemeClr val="bg1"/>
              </a:solidFill>
            </a:endParaRPr>
          </a:p>
        </p:txBody>
      </p:sp>
      <p:sp>
        <p:nvSpPr>
          <p:cNvPr id="7" name="Footer Placeholder 4"/>
          <p:cNvSpPr>
            <a:spLocks noGrp="1"/>
          </p:cNvSpPr>
          <p:nvPr>
            <p:ph type="ftr" sz="quarter" idx="10"/>
          </p:nvPr>
        </p:nvSpPr>
        <p:spPr>
          <a:xfrm>
            <a:off x="457200" y="6340476"/>
            <a:ext cx="5638800" cy="365125"/>
          </a:xfrm>
        </p:spPr>
        <p:txBody>
          <a:bodyPr/>
          <a:lstStyle>
            <a:lvl1pPr>
              <a:defRPr sz="1200">
                <a:solidFill>
                  <a:schemeClr val="bg1"/>
                </a:solidFill>
              </a:defRPr>
            </a:lvl1pPr>
          </a:lstStyle>
          <a:p>
            <a:pPr>
              <a:defRPr/>
            </a:pPr>
            <a:endParaRPr lang="en-US"/>
          </a:p>
        </p:txBody>
      </p:sp>
      <p:sp>
        <p:nvSpPr>
          <p:cNvPr id="8" name="Slide Number Placeholder 5"/>
          <p:cNvSpPr>
            <a:spLocks noGrp="1"/>
          </p:cNvSpPr>
          <p:nvPr>
            <p:ph type="sldNum" sz="quarter" idx="11"/>
          </p:nvPr>
        </p:nvSpPr>
        <p:spPr/>
        <p:txBody>
          <a:bodyPr/>
          <a:lstStyle>
            <a:lvl1pPr algn="r" eaLnBrk="0" hangingPunct="0">
              <a:defRPr>
                <a:solidFill>
                  <a:schemeClr val="bg1"/>
                </a:solidFill>
              </a:defRPr>
            </a:lvl1pPr>
          </a:lstStyle>
          <a:p>
            <a:pPr>
              <a:defRPr/>
            </a:pPr>
            <a:fld id="{4B541AE8-BBA1-104F-B4DA-DC3A37E341CA}" type="slidenum">
              <a:rPr lang="en-US" smtClean="0"/>
              <a:pPr>
                <a:defRPr/>
              </a:pPr>
              <a:t>‹#›</a:t>
            </a:fld>
            <a:endParaRPr lang="en-US"/>
          </a:p>
        </p:txBody>
      </p:sp>
    </p:spTree>
    <p:extLst>
      <p:ext uri="{BB962C8B-B14F-4D97-AF65-F5344CB8AC3E}">
        <p14:creationId xmlns:p14="http://schemas.microsoft.com/office/powerpoint/2010/main" val="21460481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584325"/>
            <a:ext cx="9144000" cy="44450"/>
            <a:chOff x="0" y="1613647"/>
            <a:chExt cx="9144000" cy="45291"/>
          </a:xfrm>
        </p:grpSpPr>
        <p:cxnSp>
          <p:nvCxnSpPr>
            <p:cNvPr id="4" name="Straight Connector 3"/>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a:p>
        </p:txBody>
      </p:sp>
      <p:sp>
        <p:nvSpPr>
          <p:cNvPr id="6" name="Date Placeholder 2"/>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dirty="0"/>
          </a:p>
        </p:txBody>
      </p:sp>
      <p:sp>
        <p:nvSpPr>
          <p:cNvPr id="7" name="Footer Placeholder 3"/>
          <p:cNvSpPr>
            <a:spLocks noGrp="1"/>
          </p:cNvSpPr>
          <p:nvPr>
            <p:ph type="ftr" sz="quarter" idx="11"/>
          </p:nvPr>
        </p:nvSpPr>
        <p:spPr/>
        <p:txBody>
          <a:bodyPr/>
          <a:lstStyle>
            <a:lvl1pPr>
              <a:defRPr/>
            </a:lvl1pPr>
          </a:lstStyle>
          <a:p>
            <a:pPr>
              <a:defRPr/>
            </a:pP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07803559-8231-B44F-AE9F-09E47266B9BD}" type="slidenum">
              <a:rPr lang="en-US"/>
              <a:pPr>
                <a:defRPr/>
              </a:pPr>
              <a:t>‹#›</a:t>
            </a:fld>
            <a:endParaRPr lang="en-US" dirty="0"/>
          </a:p>
        </p:txBody>
      </p:sp>
    </p:spTree>
    <p:extLst>
      <p:ext uri="{BB962C8B-B14F-4D97-AF65-F5344CB8AC3E}">
        <p14:creationId xmlns:p14="http://schemas.microsoft.com/office/powerpoint/2010/main" val="270366071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Picture with Caption">
    <p:bg>
      <p:bgRef idx="1003">
        <a:schemeClr val="bg2"/>
      </p:bgRef>
    </p:bg>
    <p:spTree>
      <p:nvGrpSpPr>
        <p:cNvPr id="1" name=""/>
        <p:cNvGrpSpPr/>
        <p:nvPr/>
      </p:nvGrpSpPr>
      <p:grpSpPr>
        <a:xfrm>
          <a:off x="0" y="0"/>
          <a:ext cx="0" cy="0"/>
          <a:chOff x="0" y="0"/>
          <a:chExt cx="0" cy="0"/>
        </a:xfrm>
      </p:grpSpPr>
      <p:grpSp>
        <p:nvGrpSpPr>
          <p:cNvPr id="5" name="Group 6"/>
          <p:cNvGrpSpPr>
            <a:grpSpLocks/>
          </p:cNvGrpSpPr>
          <p:nvPr/>
        </p:nvGrpSpPr>
        <p:grpSpPr bwMode="auto">
          <a:xfrm>
            <a:off x="0" y="1179513"/>
            <a:ext cx="9144000" cy="44450"/>
            <a:chOff x="0" y="1613647"/>
            <a:chExt cx="9144000" cy="45291"/>
          </a:xfrm>
        </p:grpSpPr>
        <p:cxnSp>
          <p:nvCxnSpPr>
            <p:cNvPr id="6" name="Straight Connector 5"/>
            <p:cNvCxnSpPr/>
            <p:nvPr/>
          </p:nvCxnSpPr>
          <p:spPr>
            <a:xfrm>
              <a:off x="0" y="1657320"/>
              <a:ext cx="9144000" cy="161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6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9"/>
          <p:cNvGrpSpPr>
            <a:grpSpLocks/>
          </p:cNvGrpSpPr>
          <p:nvPr/>
        </p:nvGrpSpPr>
        <p:grpSpPr bwMode="auto">
          <a:xfrm>
            <a:off x="0" y="5715000"/>
            <a:ext cx="9144000" cy="46038"/>
            <a:chOff x="0" y="1613647"/>
            <a:chExt cx="9144000" cy="45291"/>
          </a:xfrm>
        </p:grpSpPr>
        <p:cxnSp>
          <p:nvCxnSpPr>
            <p:cNvPr id="9" name="Straight Connector 8"/>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0"/>
          <p:cNvSpPr>
            <a:spLocks noChangeAspect="1"/>
          </p:cNvSpPr>
          <p:nvPr/>
        </p:nvSpPr>
        <p:spPr>
          <a:xfrm>
            <a:off x="4285131" y="1116106"/>
            <a:ext cx="4724400" cy="4724400"/>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a:xfrm>
            <a:off x="457200" y="1524000"/>
            <a:ext cx="3581400" cy="1252538"/>
          </a:xfrm>
        </p:spPr>
        <p:txBody>
          <a:bodyPr anchor="b"/>
          <a:lstStyle>
            <a:lvl1pPr algn="l">
              <a:defRPr sz="3600" b="1"/>
            </a:lvl1pPr>
          </a:lstStyle>
          <a:p>
            <a:r>
              <a:rPr lang="en-US" smtClean="0"/>
              <a:t>Click to edit Master title style</a:t>
            </a:r>
            <a:endParaRPr/>
          </a:p>
        </p:txBody>
      </p:sp>
      <p:sp>
        <p:nvSpPr>
          <p:cNvPr id="4" name="Text Placeholder 3"/>
          <p:cNvSpPr>
            <a:spLocks noGrp="1"/>
          </p:cNvSpPr>
          <p:nvPr>
            <p:ph type="body" sz="half" idx="2"/>
          </p:nvPr>
        </p:nvSpPr>
        <p:spPr>
          <a:xfrm>
            <a:off x="457200" y="2895600"/>
            <a:ext cx="3581400" cy="2438400"/>
          </a:xfrm>
        </p:spPr>
        <p:txBody>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p:cNvSpPr>
            <a:spLocks noGrp="1"/>
          </p:cNvSpPr>
          <p:nvPr>
            <p:ph type="pic" idx="1"/>
          </p:nvPr>
        </p:nvSpPr>
        <p:spPr>
          <a:xfrm>
            <a:off x="4473386" y="1148001"/>
            <a:ext cx="4434840" cy="4434987"/>
          </a:xfrm>
          <a:prstGeom prst="ellipse">
            <a:avLst/>
          </a:prstGeom>
          <a:effectLst>
            <a:innerShdw blurRad="63500" dist="50800" dir="18900000">
              <a:prstClr val="black">
                <a:alpha val="30000"/>
              </a:prstClr>
            </a:innerShdw>
          </a:effectLst>
        </p:spPr>
        <p:txBody>
          <a:bodyPr/>
          <a:lstStyle>
            <a:lvl1pPr marL="342900" indent="-342900" algn="r" defTabSz="914400" rtl="0" eaLnBrk="1" latinLnBrk="0" hangingPunct="1">
              <a:spcBef>
                <a:spcPct val="20000"/>
              </a:spcBef>
              <a:buClr>
                <a:schemeClr val="accent1"/>
              </a:buClr>
              <a:buSzPct val="90000"/>
              <a:buFont typeface="Wingdings" pitchFamily="2" charset="2"/>
              <a:buNone/>
              <a:defRPr sz="1800" b="1" kern="1200">
                <a:solidFill>
                  <a:schemeClr val="tx1"/>
                </a:solidFill>
                <a:effectLst>
                  <a:outerShdw blurRad="50800" dist="50800" dir="2700000" algn="tl" rotWithShape="0">
                    <a:schemeClr val="bg1">
                      <a:alpha val="30000"/>
                    </a:scheme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12" name="Date Placeholder 4"/>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a:p>
        </p:txBody>
      </p:sp>
      <p:sp>
        <p:nvSpPr>
          <p:cNvPr id="13" name="Footer Placeholder 5"/>
          <p:cNvSpPr>
            <a:spLocks noGrp="1"/>
          </p:cNvSpPr>
          <p:nvPr>
            <p:ph type="ftr" sz="quarter" idx="11"/>
          </p:nvPr>
        </p:nvSpPr>
        <p:spPr/>
        <p:txBody>
          <a:bodyPr/>
          <a:lstStyle>
            <a:lvl1pPr>
              <a:defRPr/>
            </a:lvl1pPr>
          </a:lstStyle>
          <a:p>
            <a:pPr>
              <a:defRPr/>
            </a:pPr>
            <a:endParaRPr lang="en-US"/>
          </a:p>
        </p:txBody>
      </p:sp>
      <p:sp>
        <p:nvSpPr>
          <p:cNvPr id="14" name="Slide Number Placeholder 6"/>
          <p:cNvSpPr>
            <a:spLocks noGrp="1"/>
          </p:cNvSpPr>
          <p:nvPr>
            <p:ph type="sldNum" sz="quarter" idx="12"/>
          </p:nvPr>
        </p:nvSpPr>
        <p:spPr/>
        <p:txBody>
          <a:bodyPr/>
          <a:lstStyle>
            <a:lvl1pPr>
              <a:defRPr/>
            </a:lvl1pPr>
          </a:lstStyle>
          <a:p>
            <a:pPr>
              <a:defRPr/>
            </a:pPr>
            <a:fld id="{6BD1632B-01A0-AB4B-80E6-6A24D9F8FD1A}" type="slidenum">
              <a:rPr lang="en-US"/>
              <a:pPr>
                <a:defRPr/>
              </a:pPr>
              <a:t>‹#›</a:t>
            </a:fld>
            <a:endParaRPr lang="en-US"/>
          </a:p>
        </p:txBody>
      </p:sp>
    </p:spTree>
    <p:extLst>
      <p:ext uri="{BB962C8B-B14F-4D97-AF65-F5344CB8AC3E}">
        <p14:creationId xmlns:p14="http://schemas.microsoft.com/office/powerpoint/2010/main" val="3789780556"/>
      </p:ext>
    </p:extLst>
  </p:cSld>
  <p:clrMapOvr>
    <a:overrideClrMapping bg1="dk1" tx1="lt1" bg2="dk2" tx2="lt2" accent1="accent1" accent2="accent2" accent3="accent3" accent4="accent4" accent5="accent5" accent6="accent6" hlink="hlink" folHlink="folHlink"/>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Slide with Picture">
    <p:bg>
      <p:bgRef idx="1002">
        <a:schemeClr val="bg2"/>
      </p:bgRef>
    </p:bg>
    <p:spTree>
      <p:nvGrpSpPr>
        <p:cNvPr id="1" name=""/>
        <p:cNvGrpSpPr/>
        <p:nvPr/>
      </p:nvGrpSpPr>
      <p:grpSpPr>
        <a:xfrm>
          <a:off x="0" y="0"/>
          <a:ext cx="0" cy="0"/>
          <a:chOff x="0" y="0"/>
          <a:chExt cx="0" cy="0"/>
        </a:xfrm>
      </p:grpSpPr>
      <p:grpSp>
        <p:nvGrpSpPr>
          <p:cNvPr id="5" name="Group 6"/>
          <p:cNvGrpSpPr>
            <a:grpSpLocks/>
          </p:cNvGrpSpPr>
          <p:nvPr/>
        </p:nvGrpSpPr>
        <p:grpSpPr bwMode="auto">
          <a:xfrm>
            <a:off x="0" y="1460500"/>
            <a:ext cx="9144000" cy="46038"/>
            <a:chOff x="0" y="1613647"/>
            <a:chExt cx="9144000" cy="45291"/>
          </a:xfrm>
        </p:grpSpPr>
        <p:cxnSp>
          <p:nvCxnSpPr>
            <p:cNvPr id="6" name="Straight Connector 7"/>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8"/>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9"/>
          <p:cNvGrpSpPr>
            <a:grpSpLocks/>
          </p:cNvGrpSpPr>
          <p:nvPr/>
        </p:nvGrpSpPr>
        <p:grpSpPr bwMode="auto">
          <a:xfrm>
            <a:off x="0" y="4953000"/>
            <a:ext cx="9144000" cy="46038"/>
            <a:chOff x="0" y="1613647"/>
            <a:chExt cx="9144000" cy="45291"/>
          </a:xfrm>
        </p:grpSpPr>
        <p:cxnSp>
          <p:nvCxnSpPr>
            <p:cNvPr id="9" name="Straight Connector 10"/>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11"/>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5"/>
          <p:cNvSpPr>
            <a:spLocks noChangeAspect="1"/>
          </p:cNvSpPr>
          <p:nvPr/>
        </p:nvSpPr>
        <p:spPr>
          <a:xfrm>
            <a:off x="134471" y="685800"/>
            <a:ext cx="5268049" cy="5268049"/>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2" name="Oval 16"/>
          <p:cNvSpPr/>
          <p:nvPr/>
        </p:nvSpPr>
        <p:spPr>
          <a:xfrm>
            <a:off x="229676" y="712694"/>
            <a:ext cx="4983480" cy="4983480"/>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38100" dist="12700" dir="27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ctrTitle"/>
          </p:nvPr>
        </p:nvSpPr>
        <p:spPr>
          <a:xfrm>
            <a:off x="5365376" y="1573306"/>
            <a:ext cx="3653117" cy="2133600"/>
          </a:xfrm>
        </p:spPr>
        <p:txBody>
          <a:bodyPr anchor="b" anchorCtr="0"/>
          <a:lstStyle>
            <a:lvl1pPr algn="r">
              <a:defRPr/>
            </a:lvl1pPr>
          </a:lstStyle>
          <a:p>
            <a:r>
              <a:rPr lang="en-US" smtClean="0"/>
              <a:t>Click to edit Master title style</a:t>
            </a:r>
            <a:endParaRPr/>
          </a:p>
        </p:txBody>
      </p:sp>
      <p:sp>
        <p:nvSpPr>
          <p:cNvPr id="3" name="Subtitle 2"/>
          <p:cNvSpPr>
            <a:spLocks noGrp="1"/>
          </p:cNvSpPr>
          <p:nvPr>
            <p:ph type="subTitle" idx="1"/>
          </p:nvPr>
        </p:nvSpPr>
        <p:spPr>
          <a:xfrm>
            <a:off x="5365376" y="3998259"/>
            <a:ext cx="3653117" cy="883024"/>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8" name="Picture Placeholder 24"/>
          <p:cNvSpPr>
            <a:spLocks noGrp="1"/>
          </p:cNvSpPr>
          <p:nvPr>
            <p:ph type="pic" sz="quarter" idx="13"/>
          </p:nvPr>
        </p:nvSpPr>
        <p:spPr>
          <a:xfrm>
            <a:off x="241232" y="716992"/>
            <a:ext cx="4906459" cy="4852935"/>
          </a:xfrm>
          <a:prstGeom prst="ellipse">
            <a:avLst/>
          </a:prstGeom>
          <a:effectLst>
            <a:innerShdw blurRad="63500" dist="50800" dir="16200000">
              <a:prstClr val="black">
                <a:alpha val="30000"/>
              </a:prstClr>
            </a:innerShdw>
          </a:effectLst>
        </p:spPr>
        <p:txBody>
          <a:bodyPr/>
          <a:lstStyle>
            <a:lvl1pPr algn="r">
              <a:buNone/>
              <a:defRPr sz="1800"/>
            </a:lvl1pPr>
          </a:lstStyle>
          <a:p>
            <a:pPr lvl="0"/>
            <a:r>
              <a:rPr lang="en-US" noProof="0" dirty="0" smtClean="0"/>
              <a:t>Click icon to add picture</a:t>
            </a:r>
            <a:endParaRPr noProof="0" dirty="0"/>
          </a:p>
        </p:txBody>
      </p:sp>
      <p:sp>
        <p:nvSpPr>
          <p:cNvPr id="13" name="Date Placeholder 3"/>
          <p:cNvSpPr>
            <a:spLocks noGrp="1"/>
          </p:cNvSpPr>
          <p:nvPr>
            <p:ph type="dt" sz="half" idx="14"/>
          </p:nvPr>
        </p:nvSpPr>
        <p:spPr>
          <a:xfrm>
            <a:off x="6570663" y="6356350"/>
            <a:ext cx="2133600" cy="365125"/>
          </a:xfrm>
          <a:prstGeom prst="rect">
            <a:avLst/>
          </a:prstGeom>
        </p:spPr>
        <p:txBody>
          <a:bodyPr/>
          <a:lstStyle>
            <a:lvl1pPr>
              <a:defRPr/>
            </a:lvl1pPr>
          </a:lstStyle>
          <a:p>
            <a:pPr>
              <a:defRPr/>
            </a:pPr>
            <a:endParaRPr lang="en-US"/>
          </a:p>
        </p:txBody>
      </p:sp>
      <p:sp>
        <p:nvSpPr>
          <p:cNvPr id="14" name="Footer Placeholder 4"/>
          <p:cNvSpPr>
            <a:spLocks noGrp="1"/>
          </p:cNvSpPr>
          <p:nvPr>
            <p:ph type="ftr" sz="quarter" idx="15"/>
          </p:nvPr>
        </p:nvSpPr>
        <p:spPr>
          <a:xfrm>
            <a:off x="3124200" y="6356350"/>
            <a:ext cx="2895600" cy="365125"/>
          </a:xfrm>
        </p:spPr>
        <p:txBody>
          <a:bodyPr/>
          <a:lstStyle>
            <a:lvl1pPr algn="ctr">
              <a:defRPr dirty="0"/>
            </a:lvl1pPr>
          </a:lstStyle>
          <a:p>
            <a:pPr>
              <a:defRPr/>
            </a:pPr>
            <a:endParaRPr lang="en-US"/>
          </a:p>
        </p:txBody>
      </p:sp>
    </p:spTree>
    <p:extLst>
      <p:ext uri="{BB962C8B-B14F-4D97-AF65-F5344CB8AC3E}">
        <p14:creationId xmlns:p14="http://schemas.microsoft.com/office/powerpoint/2010/main" val="1823204765"/>
      </p:ext>
    </p:extLst>
  </p:cSld>
  <p:clrMapOvr>
    <a:overrideClrMapping bg1="dk1" tx1="lt1" bg2="dk2" tx2="lt2" accent1="accent1" accent2="accent2" accent3="accent3" accent4="accent4" accent5="accent5" accent6="accent6" hlink="hlink" folHlink="folHlink"/>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199" y="658906"/>
            <a:ext cx="3602039" cy="1162050"/>
          </a:xfrm>
        </p:spPr>
        <p:txBody>
          <a:bodyPr anchor="b">
            <a:normAutofit/>
          </a:bodyPr>
          <a:lstStyle>
            <a:lvl1pPr algn="ctr">
              <a:defRPr sz="3600" b="1"/>
            </a:lvl1pPr>
          </a:lstStyle>
          <a:p>
            <a:r>
              <a:rPr lang="en-US" smtClean="0"/>
              <a:t>Click to edit Master title style</a:t>
            </a:r>
            <a:endParaRPr/>
          </a:p>
        </p:txBody>
      </p:sp>
      <p:sp>
        <p:nvSpPr>
          <p:cNvPr id="3" name="Content Placeholder 2"/>
          <p:cNvSpPr>
            <a:spLocks noGrp="1"/>
          </p:cNvSpPr>
          <p:nvPr>
            <p:ph idx="1"/>
          </p:nvPr>
        </p:nvSpPr>
        <p:spPr>
          <a:xfrm>
            <a:off x="4473388" y="273051"/>
            <a:ext cx="4206240" cy="5778500"/>
          </a:xfrm>
        </p:spPr>
        <p:txBody>
          <a:bodyPr>
            <a:normAutofit/>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457199" y="1905001"/>
            <a:ext cx="3602039" cy="3733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571129"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60AF46-CEA4-184E-B201-B8016924FD97}" type="slidenum">
              <a:rPr lang="en-US" smtClean="0"/>
              <a:pPr/>
              <a:t>‹#›</a:t>
            </a:fld>
            <a:endParaRPr lang="en-US"/>
          </a:p>
        </p:txBody>
      </p:sp>
    </p:spTree>
    <p:extLst>
      <p:ext uri="{BB962C8B-B14F-4D97-AF65-F5344CB8AC3E}">
        <p14:creationId xmlns:p14="http://schemas.microsoft.com/office/powerpoint/2010/main" val="2211891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362700" y="6356350"/>
            <a:ext cx="2085975" cy="365125"/>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3" name="Footer Placeholder 2"/>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p:txBody>
          <a:bodyPr/>
          <a:lstStyle>
            <a:lvl1pPr>
              <a:defRPr>
                <a:ea typeface="ＭＳ Ｐゴシック" charset="0"/>
                <a:cs typeface="ＭＳ Ｐゴシック" charset="0"/>
              </a:defRPr>
            </a:lvl1pPr>
          </a:lstStyle>
          <a:p>
            <a:pPr>
              <a:defRPr/>
            </a:pPr>
            <a:fld id="{2657A7BA-3B32-5143-B4CD-2824AD954D6C}" type="slidenum">
              <a:rPr lang="en-US"/>
              <a:pPr>
                <a:defRPr/>
              </a:pPr>
              <a:t>‹#›</a:t>
            </a:fld>
            <a:endParaRPr lang="en-US" dirty="0"/>
          </a:p>
        </p:txBody>
      </p:sp>
    </p:spTree>
    <p:extLst>
      <p:ext uri="{BB962C8B-B14F-4D97-AF65-F5344CB8AC3E}">
        <p14:creationId xmlns:p14="http://schemas.microsoft.com/office/powerpoint/2010/main" val="3942102062"/>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457200" y="6356351"/>
            <a:ext cx="5562600" cy="365125"/>
          </a:xfrm>
          <a:prstGeom prst="rect">
            <a:avLst/>
          </a:prstGeom>
        </p:spPr>
        <p:txBody>
          <a:bodyPr vert="horz" lIns="91435" tIns="45718" rIns="91435" bIns="45718" rtlCol="0" anchor="ctr"/>
          <a:lstStyle>
            <a:lvl1pPr algn="l">
              <a:buNone/>
              <a:defRPr kumimoji="0" sz="1400">
                <a:solidFill>
                  <a:schemeClr val="tx2"/>
                </a:solidFill>
              </a:defRPr>
            </a:lvl1pPr>
          </a:lstStyle>
          <a:p>
            <a:pPr>
              <a:defRPr/>
            </a:pPr>
            <a:endParaRPr lang="en-US"/>
          </a:p>
        </p:txBody>
      </p:sp>
      <p:sp>
        <p:nvSpPr>
          <p:cNvPr id="6" name="Slide Number Placeholder 5"/>
          <p:cNvSpPr>
            <a:spLocks noGrp="1"/>
          </p:cNvSpPr>
          <p:nvPr>
            <p:ph type="sldNum" sz="quarter" idx="4"/>
          </p:nvPr>
        </p:nvSpPr>
        <p:spPr>
          <a:xfrm>
            <a:off x="6553200" y="6340476"/>
            <a:ext cx="2133600" cy="365125"/>
          </a:xfrm>
          <a:prstGeom prst="rect">
            <a:avLst/>
          </a:prstGeom>
        </p:spPr>
        <p:txBody>
          <a:bodyPr vert="horz" lIns="91435" tIns="45718" rIns="91435" bIns="45718" rtlCol="0" anchor="ctr"/>
          <a:lstStyle>
            <a:lvl1pPr algn="ctr" eaLnBrk="1" hangingPunct="1">
              <a:buNone/>
              <a:defRPr kumimoji="0" sz="1200">
                <a:solidFill>
                  <a:schemeClr val="tx1">
                    <a:tint val="75000"/>
                  </a:schemeClr>
                </a:solidFill>
              </a:defRPr>
            </a:lvl1pPr>
          </a:lstStyle>
          <a:p>
            <a:pPr>
              <a:defRPr/>
            </a:pPr>
            <a:fld id="{4B541AE8-BBA1-104F-B4DA-DC3A37E341CA}"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5" r:id="rId5"/>
    <p:sldLayoutId id="2147483841" r:id="rId6"/>
    <p:sldLayoutId id="2147483844" r:id="rId7"/>
    <p:sldLayoutId id="2147483847" r:id="rId8"/>
    <p:sldLayoutId id="2147483848" r:id="rId9"/>
    <p:sldLayoutId id="2147483849" r:id="rId10"/>
  </p:sldLayoutIdLst>
  <p:timing>
    <p:tnLst>
      <p:par>
        <p:cTn id="1" dur="indefinite" restart="never" nodeType="tmRoot"/>
      </p:par>
    </p:tnLst>
  </p:timing>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177" algn="ctr" rtl="0" eaLnBrk="1" fontAlgn="base" hangingPunct="1">
        <a:spcBef>
          <a:spcPct val="0"/>
        </a:spcBef>
        <a:spcAft>
          <a:spcPct val="0"/>
        </a:spcAft>
        <a:defRPr sz="4400">
          <a:solidFill>
            <a:schemeClr val="tx1"/>
          </a:solidFill>
          <a:latin typeface="Calibri" pitchFamily="34" charset="0"/>
        </a:defRPr>
      </a:lvl6pPr>
      <a:lvl7pPr marL="914353" algn="ctr" rtl="0" eaLnBrk="1" fontAlgn="base" hangingPunct="1">
        <a:spcBef>
          <a:spcPct val="0"/>
        </a:spcBef>
        <a:spcAft>
          <a:spcPct val="0"/>
        </a:spcAft>
        <a:defRPr sz="4400">
          <a:solidFill>
            <a:schemeClr val="tx1"/>
          </a:solidFill>
          <a:latin typeface="Calibri" pitchFamily="34" charset="0"/>
        </a:defRPr>
      </a:lvl7pPr>
      <a:lvl8pPr marL="1371530" algn="ctr" rtl="0" eaLnBrk="1" fontAlgn="base" hangingPunct="1">
        <a:spcBef>
          <a:spcPct val="0"/>
        </a:spcBef>
        <a:spcAft>
          <a:spcPct val="0"/>
        </a:spcAft>
        <a:defRPr sz="4400">
          <a:solidFill>
            <a:schemeClr val="tx1"/>
          </a:solidFill>
          <a:latin typeface="Calibri" pitchFamily="34" charset="0"/>
        </a:defRPr>
      </a:lvl8pPr>
      <a:lvl9pPr marL="1828706" algn="ctr" rtl="0" eaLnBrk="1" fontAlgn="base" hangingPunct="1">
        <a:spcBef>
          <a:spcPct val="0"/>
        </a:spcBef>
        <a:spcAft>
          <a:spcPct val="0"/>
        </a:spcAft>
        <a:defRPr sz="4400">
          <a:solidFill>
            <a:schemeClr val="tx1"/>
          </a:solidFill>
          <a:latin typeface="Calibri" pitchFamily="34" charset="0"/>
        </a:defRPr>
      </a:lvl9pPr>
    </p:titleStyle>
    <p:bodyStyle>
      <a:lvl1pPr marL="342882" indent="-342882"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12" indent="-285736"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2942" indent="-228588"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118" indent="-228588"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295" indent="-228588"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wmf"/></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5.png"/><Relationship Id="rId4" Type="http://schemas.openxmlformats.org/officeDocument/2006/relationships/package" Target="../embeddings/Microsoft_Word_Document1.docx"/></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vmlDrawing" Target="../drawings/vmlDrawing2.vml"/><Relationship Id="rId5" Type="http://schemas.openxmlformats.org/officeDocument/2006/relationships/image" Target="../media/image6.png"/><Relationship Id="rId4" Type="http://schemas.openxmlformats.org/officeDocument/2006/relationships/package" Target="../embeddings/Microsoft_Word_Document2.docx"/></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vmlDrawing" Target="../drawings/vmlDrawing3.vml"/><Relationship Id="rId5" Type="http://schemas.openxmlformats.org/officeDocument/2006/relationships/image" Target="../media/image7.png"/><Relationship Id="rId4" Type="http://schemas.openxmlformats.org/officeDocument/2006/relationships/package" Target="../embeddings/Microsoft_Word_Document3.docx"/></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0" y="685801"/>
            <a:ext cx="9144000" cy="1470025"/>
          </a:xfrm>
        </p:spPr>
        <p:txBody>
          <a:bodyPr/>
          <a:lstStyle/>
          <a:p>
            <a:r>
              <a:rPr lang="en-US" dirty="0" smtClean="0"/>
              <a:t>Lecture 22</a:t>
            </a:r>
            <a:br>
              <a:rPr lang="en-US" dirty="0" smtClean="0"/>
            </a:br>
            <a:r>
              <a:rPr lang="en-US" sz="4000" dirty="0"/>
              <a:t>Legal and Ethical Aspects</a:t>
            </a:r>
            <a:endParaRPr lang="en-US" dirty="0"/>
          </a:p>
        </p:txBody>
      </p:sp>
      <p:sp>
        <p:nvSpPr>
          <p:cNvPr id="13" name="Subtitle 12"/>
          <p:cNvSpPr>
            <a:spLocks noGrp="1"/>
          </p:cNvSpPr>
          <p:nvPr>
            <p:ph type="subTitle" idx="1"/>
          </p:nvPr>
        </p:nvSpPr>
        <p:spPr>
          <a:xfrm>
            <a:off x="0" y="6453336"/>
            <a:ext cx="9144000" cy="392124"/>
          </a:xfrm>
        </p:spPr>
        <p:txBody>
          <a:bodyPr>
            <a:normAutofit lnSpcReduction="10000"/>
          </a:bodyPr>
          <a:lstStyle/>
          <a:p>
            <a:r>
              <a:rPr lang="en-US" sz="2000" smtClean="0"/>
              <a:t>modified from slides of </a:t>
            </a:r>
            <a:r>
              <a:rPr lang="en-US" sz="2000" b="1" smtClean="0"/>
              <a:t>Lawrie Brown</a:t>
            </a:r>
            <a:endParaRPr lang="en-AU" sz="2000" b="1" dirty="0"/>
          </a:p>
        </p:txBody>
      </p:sp>
      <p:pic>
        <p:nvPicPr>
          <p:cNvPr id="6" name="Picture 5"/>
          <p:cNvPicPr>
            <a:picLocks noChangeAspect="1"/>
          </p:cNvPicPr>
          <p:nvPr/>
        </p:nvPicPr>
        <p:blipFill>
          <a:blip r:embed="rId3">
            <a:alphaModFix/>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4860032" y="2348880"/>
            <a:ext cx="3063164" cy="398092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4032455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Cybercriminals</a:t>
            </a:r>
            <a:endParaRPr lang="en-US" dirty="0"/>
          </a:p>
        </p:txBody>
      </p:sp>
      <p:sp>
        <p:nvSpPr>
          <p:cNvPr id="6" name="Content Placeholder 5"/>
          <p:cNvSpPr>
            <a:spLocks noGrp="1"/>
          </p:cNvSpPr>
          <p:nvPr>
            <p:ph idx="1"/>
          </p:nvPr>
        </p:nvSpPr>
        <p:spPr/>
        <p:txBody>
          <a:bodyPr/>
          <a:lstStyle/>
          <a:p>
            <a:pPr lvl="0"/>
            <a:r>
              <a:rPr lang="en-US" dirty="0" smtClean="0"/>
              <a:t>The lack of success in bringing them to justice has led to an increase in their numbers, boldness, and the global scale of their operations</a:t>
            </a:r>
          </a:p>
          <a:p>
            <a:pPr lvl="0"/>
            <a:r>
              <a:rPr lang="en-US" dirty="0" smtClean="0"/>
              <a:t>Are difficult to profile</a:t>
            </a:r>
          </a:p>
          <a:p>
            <a:pPr lvl="0"/>
            <a:r>
              <a:rPr lang="en-US" dirty="0" smtClean="0"/>
              <a:t>Tend to be young and very computer-savvy</a:t>
            </a:r>
          </a:p>
          <a:p>
            <a:pPr lvl="0"/>
            <a:r>
              <a:rPr lang="en-US" dirty="0" smtClean="0"/>
              <a:t>Range of behavioral characteristics is wide</a:t>
            </a:r>
          </a:p>
          <a:p>
            <a:pPr lvl="0"/>
            <a:r>
              <a:rPr lang="en-US" dirty="0" smtClean="0"/>
              <a:t>No cybercriminal databases exist that can point to likely suspects</a:t>
            </a:r>
            <a:endParaRPr lang="en-US" dirty="0"/>
          </a:p>
        </p:txBody>
      </p:sp>
    </p:spTree>
    <p:extLst>
      <p:ext uri="{BB962C8B-B14F-4D97-AF65-F5344CB8AC3E}">
        <p14:creationId xmlns:p14="http://schemas.microsoft.com/office/powerpoint/2010/main" val="65527523"/>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Cybercrime Victims</a:t>
            </a:r>
            <a:endParaRPr lang="en-US" dirty="0"/>
          </a:p>
        </p:txBody>
      </p:sp>
      <p:sp>
        <p:nvSpPr>
          <p:cNvPr id="5" name="Content Placeholder 4"/>
          <p:cNvSpPr>
            <a:spLocks noGrp="1"/>
          </p:cNvSpPr>
          <p:nvPr>
            <p:ph idx="1"/>
          </p:nvPr>
        </p:nvSpPr>
        <p:spPr/>
        <p:txBody>
          <a:bodyPr/>
          <a:lstStyle/>
          <a:p>
            <a:pPr lvl="0"/>
            <a:r>
              <a:rPr lang="en-US" dirty="0" smtClean="0"/>
              <a:t>Are influenced by the success of cybercriminals and the lack of success of law enforcement</a:t>
            </a:r>
          </a:p>
          <a:p>
            <a:pPr lvl="0"/>
            <a:r>
              <a:rPr lang="en-US" dirty="0" smtClean="0"/>
              <a:t>Many of these organizations have not invested sufficiently in technical, physical, and human-factor resources to prevent attacks</a:t>
            </a:r>
          </a:p>
          <a:p>
            <a:pPr lvl="0"/>
            <a:r>
              <a:rPr lang="en-US" dirty="0" smtClean="0"/>
              <a:t>Reporting rates tend to be low because of a lack of confidence in law enforcement, concern about corporate reputation, and a concern about civil liability</a:t>
            </a:r>
            <a:endParaRPr lang="en-US" dirty="0"/>
          </a:p>
        </p:txBody>
      </p:sp>
    </p:spTree>
    <p:extLst>
      <p:ext uri="{BB962C8B-B14F-4D97-AF65-F5344CB8AC3E}">
        <p14:creationId xmlns:p14="http://schemas.microsoft.com/office/powerpoint/2010/main" val="2959140717"/>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Working with Law Enforcement</a:t>
            </a:r>
            <a:endParaRPr lang="en-US" sz="4000" dirty="0"/>
          </a:p>
        </p:txBody>
      </p:sp>
      <p:sp>
        <p:nvSpPr>
          <p:cNvPr id="35842" name="Content Placeholder 2"/>
          <p:cNvSpPr>
            <a:spLocks noGrp="1"/>
          </p:cNvSpPr>
          <p:nvPr>
            <p:ph idx="1"/>
          </p:nvPr>
        </p:nvSpPr>
        <p:spPr/>
        <p:txBody>
          <a:bodyPr/>
          <a:lstStyle/>
          <a:p>
            <a:r>
              <a:rPr lang="en-US" smtClean="0"/>
              <a:t>Executive management and security administrators need to look upon law enforcement as a resource and tool</a:t>
            </a:r>
          </a:p>
          <a:p>
            <a:r>
              <a:rPr lang="en-US" smtClean="0"/>
              <a:t>Management needs to:</a:t>
            </a:r>
          </a:p>
          <a:p>
            <a:pPr lvl="1"/>
            <a:r>
              <a:rPr lang="en-US" smtClean="0"/>
              <a:t>Understand the criminal investigation process</a:t>
            </a:r>
          </a:p>
          <a:p>
            <a:pPr lvl="1"/>
            <a:r>
              <a:rPr lang="en-US" smtClean="0"/>
              <a:t>Understand the inputs that investigators need</a:t>
            </a:r>
          </a:p>
          <a:p>
            <a:pPr lvl="1"/>
            <a:r>
              <a:rPr lang="en-US" smtClean="0"/>
              <a:t>Understand the ways in which the victim can        contribute positively to the investigation</a:t>
            </a:r>
            <a:endParaRPr lang="en-US"/>
          </a:p>
        </p:txBody>
      </p:sp>
      <p:pic>
        <p:nvPicPr>
          <p:cNvPr id="3584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95728" y="4981738"/>
            <a:ext cx="1684784" cy="19100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58034569"/>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r>
              <a:rPr lang="en-US"/>
              <a:t>Intellectual Property</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1155122"/>
            <a:ext cx="317182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4077072"/>
            <a:ext cx="3057525"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088" y="3900859"/>
            <a:ext cx="320992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480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ppt_w</p:attrName>
                                        </p:attrNameLst>
                                      </p:cBhvr>
                                      <p:tavLst>
                                        <p:tav tm="0">
                                          <p:val>
                                            <p:fltVal val="0"/>
                                          </p:val>
                                        </p:tav>
                                        <p:tav tm="100000">
                                          <p:val>
                                            <p:strVal val="#ppt_w"/>
                                          </p:val>
                                        </p:tav>
                                      </p:tavLst>
                                    </p:anim>
                                    <p:anim calcmode="lin" valueType="num">
                                      <p:cBhvr>
                                        <p:cTn id="8" dur="500" fill="hold"/>
                                        <p:tgtEl>
                                          <p:spTgt spid="8196"/>
                                        </p:tgtEl>
                                        <p:attrNameLst>
                                          <p:attrName>ppt_h</p:attrName>
                                        </p:attrNameLst>
                                      </p:cBhvr>
                                      <p:tavLst>
                                        <p:tav tm="0">
                                          <p:val>
                                            <p:fltVal val="0"/>
                                          </p:val>
                                        </p:tav>
                                        <p:tav tm="100000">
                                          <p:val>
                                            <p:strVal val="#ppt_h"/>
                                          </p:val>
                                        </p:tav>
                                      </p:tavLst>
                                    </p:anim>
                                    <p:animEffect transition="in" filter="fade">
                                      <p:cBhvr>
                                        <p:cTn id="9" dur="500"/>
                                        <p:tgtEl>
                                          <p:spTgt spid="8196"/>
                                        </p:tgtEl>
                                      </p:cBhvr>
                                    </p:animEffect>
                                  </p:childTnLst>
                                </p:cTn>
                              </p:par>
                              <p:par>
                                <p:cTn id="10" presetID="53" presetClass="entr" presetSubtype="16" fill="hold" nodeType="withEffect">
                                  <p:stCondLst>
                                    <p:cond delay="0"/>
                                  </p:stCondLst>
                                  <p:childTnLst>
                                    <p:set>
                                      <p:cBhvr>
                                        <p:cTn id="11" dur="1" fill="hold">
                                          <p:stCondLst>
                                            <p:cond delay="0"/>
                                          </p:stCondLst>
                                        </p:cTn>
                                        <p:tgtEl>
                                          <p:spTgt spid="8195"/>
                                        </p:tgtEl>
                                        <p:attrNameLst>
                                          <p:attrName>style.visibility</p:attrName>
                                        </p:attrNameLst>
                                      </p:cBhvr>
                                      <p:to>
                                        <p:strVal val="visible"/>
                                      </p:to>
                                    </p:set>
                                    <p:anim calcmode="lin" valueType="num">
                                      <p:cBhvr>
                                        <p:cTn id="12" dur="500" fill="hold"/>
                                        <p:tgtEl>
                                          <p:spTgt spid="8195"/>
                                        </p:tgtEl>
                                        <p:attrNameLst>
                                          <p:attrName>ppt_w</p:attrName>
                                        </p:attrNameLst>
                                      </p:cBhvr>
                                      <p:tavLst>
                                        <p:tav tm="0">
                                          <p:val>
                                            <p:fltVal val="0"/>
                                          </p:val>
                                        </p:tav>
                                        <p:tav tm="100000">
                                          <p:val>
                                            <p:strVal val="#ppt_w"/>
                                          </p:val>
                                        </p:tav>
                                      </p:tavLst>
                                    </p:anim>
                                    <p:anim calcmode="lin" valueType="num">
                                      <p:cBhvr>
                                        <p:cTn id="13" dur="500" fill="hold"/>
                                        <p:tgtEl>
                                          <p:spTgt spid="8195"/>
                                        </p:tgtEl>
                                        <p:attrNameLst>
                                          <p:attrName>ppt_h</p:attrName>
                                        </p:attrNameLst>
                                      </p:cBhvr>
                                      <p:tavLst>
                                        <p:tav tm="0">
                                          <p:val>
                                            <p:fltVal val="0"/>
                                          </p:val>
                                        </p:tav>
                                        <p:tav tm="100000">
                                          <p:val>
                                            <p:strVal val="#ppt_h"/>
                                          </p:val>
                                        </p:tav>
                                      </p:tavLst>
                                    </p:anim>
                                    <p:animEffect transition="in" filter="fade">
                                      <p:cBhvr>
                                        <p:cTn id="14" dur="500"/>
                                        <p:tgtEl>
                                          <p:spTgt spid="8195"/>
                                        </p:tgtEl>
                                      </p:cBhvr>
                                    </p:animEffect>
                                  </p:childTnLst>
                                </p:cTn>
                              </p:par>
                              <p:par>
                                <p:cTn id="15" presetID="53" presetClass="entr" presetSubtype="16" fill="hold" nodeType="withEffect">
                                  <p:stCondLst>
                                    <p:cond delay="0"/>
                                  </p:stCondLst>
                                  <p:childTnLst>
                                    <p:set>
                                      <p:cBhvr>
                                        <p:cTn id="16" dur="1" fill="hold">
                                          <p:stCondLst>
                                            <p:cond delay="0"/>
                                          </p:stCondLst>
                                        </p:cTn>
                                        <p:tgtEl>
                                          <p:spTgt spid="8194"/>
                                        </p:tgtEl>
                                        <p:attrNameLst>
                                          <p:attrName>style.visibility</p:attrName>
                                        </p:attrNameLst>
                                      </p:cBhvr>
                                      <p:to>
                                        <p:strVal val="visible"/>
                                      </p:to>
                                    </p:set>
                                    <p:anim calcmode="lin" valueType="num">
                                      <p:cBhvr>
                                        <p:cTn id="17" dur="500" fill="hold"/>
                                        <p:tgtEl>
                                          <p:spTgt spid="8194"/>
                                        </p:tgtEl>
                                        <p:attrNameLst>
                                          <p:attrName>ppt_w</p:attrName>
                                        </p:attrNameLst>
                                      </p:cBhvr>
                                      <p:tavLst>
                                        <p:tav tm="0">
                                          <p:val>
                                            <p:fltVal val="0"/>
                                          </p:val>
                                        </p:tav>
                                        <p:tav tm="100000">
                                          <p:val>
                                            <p:strVal val="#ppt_w"/>
                                          </p:val>
                                        </p:tav>
                                      </p:tavLst>
                                    </p:anim>
                                    <p:anim calcmode="lin" valueType="num">
                                      <p:cBhvr>
                                        <p:cTn id="18" dur="500" fill="hold"/>
                                        <p:tgtEl>
                                          <p:spTgt spid="8194"/>
                                        </p:tgtEl>
                                        <p:attrNameLst>
                                          <p:attrName>ppt_h</p:attrName>
                                        </p:attrNameLst>
                                      </p:cBhvr>
                                      <p:tavLst>
                                        <p:tav tm="0">
                                          <p:val>
                                            <p:fltVal val="0"/>
                                          </p:val>
                                        </p:tav>
                                        <p:tav tm="100000">
                                          <p:val>
                                            <p:strVal val="#ppt_h"/>
                                          </p:val>
                                        </p:tav>
                                      </p:tavLst>
                                    </p:anim>
                                    <p:animEffect transition="in" filter="fade">
                                      <p:cBhvr>
                                        <p:cTn id="19"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smtClean="0"/>
              <a:t>Copyright</a:t>
            </a:r>
            <a:endParaRPr lang="en-US"/>
          </a:p>
        </p:txBody>
      </p:sp>
      <p:sp>
        <p:nvSpPr>
          <p:cNvPr id="215043" name="Rectangle 3"/>
          <p:cNvSpPr>
            <a:spLocks noGrp="1" noChangeArrowheads="1"/>
          </p:cNvSpPr>
          <p:nvPr>
            <p:ph type="body" idx="1"/>
          </p:nvPr>
        </p:nvSpPr>
        <p:spPr/>
        <p:txBody>
          <a:bodyPr/>
          <a:lstStyle/>
          <a:p>
            <a:r>
              <a:rPr lang="en-US" sz="2800" dirty="0" smtClean="0"/>
              <a:t>protects tangible or fixed expression of an idea but not the idea itself</a:t>
            </a:r>
          </a:p>
          <a:p>
            <a:pPr lvl="1"/>
            <a:r>
              <a:rPr lang="en-US" sz="2400" dirty="0" smtClean="0"/>
              <a:t>is automatically assigned when created</a:t>
            </a:r>
          </a:p>
          <a:p>
            <a:pPr lvl="1"/>
            <a:r>
              <a:rPr lang="en-US" sz="2400" dirty="0" smtClean="0"/>
              <a:t>may need to be registered in some countries</a:t>
            </a:r>
          </a:p>
          <a:p>
            <a:r>
              <a:rPr lang="en-US" sz="2800" dirty="0" smtClean="0"/>
              <a:t>exists when:</a:t>
            </a:r>
          </a:p>
          <a:p>
            <a:pPr lvl="1"/>
            <a:r>
              <a:rPr lang="en-US" sz="2400" dirty="0" smtClean="0"/>
              <a:t>proposed work is original</a:t>
            </a:r>
          </a:p>
          <a:p>
            <a:pPr lvl="1"/>
            <a:r>
              <a:rPr lang="en-US" sz="2400" dirty="0" smtClean="0"/>
              <a:t>creator has put original idea in concrete form</a:t>
            </a:r>
          </a:p>
          <a:p>
            <a:pPr lvl="1"/>
            <a:r>
              <a:rPr lang="en-US" sz="2400" dirty="0" smtClean="0"/>
              <a:t>e.g. literary works, musical works, dramatic works, pantomimes and choreographic works, pictorial, graphic, and sculptural works, motion pictures and other audiovisual works, sound recordings, architectural works, software-related works.</a:t>
            </a:r>
            <a:endParaRPr lang="en-US" sz="2400" dirty="0"/>
          </a:p>
        </p:txBody>
      </p:sp>
      <p:pic>
        <p:nvPicPr>
          <p:cNvPr id="2050" name="Picture 2" descr="http://media.lolwall.co/c/2013/04/not-sure-if-art-or-copyright-infringement_263907-700x.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1772816"/>
            <a:ext cx="1907704" cy="27797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376" y="99126"/>
            <a:ext cx="1035225" cy="12875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2532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5043">
                                            <p:txEl>
                                              <p:pRg st="3" end="3"/>
                                            </p:txEl>
                                          </p:spTgt>
                                        </p:tgtEl>
                                        <p:attrNameLst>
                                          <p:attrName>style.visibility</p:attrName>
                                        </p:attrNameLst>
                                      </p:cBhvr>
                                      <p:to>
                                        <p:strVal val="visible"/>
                                      </p:to>
                                    </p:set>
                                    <p:animEffect transition="in" filter="randombar(horizontal)">
                                      <p:cBhvr>
                                        <p:cTn id="7" dur="500"/>
                                        <p:tgtEl>
                                          <p:spTgt spid="21504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15043">
                                            <p:txEl>
                                              <p:pRg st="4" end="4"/>
                                            </p:txEl>
                                          </p:spTgt>
                                        </p:tgtEl>
                                        <p:attrNameLst>
                                          <p:attrName>style.visibility</p:attrName>
                                        </p:attrNameLst>
                                      </p:cBhvr>
                                      <p:to>
                                        <p:strVal val="visible"/>
                                      </p:to>
                                    </p:set>
                                    <p:animEffect transition="in" filter="randombar(horizontal)">
                                      <p:cBhvr>
                                        <p:cTn id="10" dur="500"/>
                                        <p:tgtEl>
                                          <p:spTgt spid="21504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15043">
                                            <p:txEl>
                                              <p:pRg st="5" end="5"/>
                                            </p:txEl>
                                          </p:spTgt>
                                        </p:tgtEl>
                                        <p:attrNameLst>
                                          <p:attrName>style.visibility</p:attrName>
                                        </p:attrNameLst>
                                      </p:cBhvr>
                                      <p:to>
                                        <p:strVal val="visible"/>
                                      </p:to>
                                    </p:set>
                                    <p:animEffect transition="in" filter="randombar(horizontal)">
                                      <p:cBhvr>
                                        <p:cTn id="13" dur="500"/>
                                        <p:tgtEl>
                                          <p:spTgt spid="21504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15043">
                                            <p:txEl>
                                              <p:pRg st="6" end="6"/>
                                            </p:txEl>
                                          </p:spTgt>
                                        </p:tgtEl>
                                        <p:attrNameLst>
                                          <p:attrName>style.visibility</p:attrName>
                                        </p:attrNameLst>
                                      </p:cBhvr>
                                      <p:to>
                                        <p:strVal val="visible"/>
                                      </p:to>
                                    </p:set>
                                    <p:animEffect transition="in" filter="randombar(horizontal)">
                                      <p:cBhvr>
                                        <p:cTn id="16" dur="500"/>
                                        <p:tgtEl>
                                          <p:spTgt spid="215043">
                                            <p:txEl>
                                              <p:pRg st="6" end="6"/>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p:cTn id="19" dur="500" fill="hold"/>
                                        <p:tgtEl>
                                          <p:spTgt spid="2050"/>
                                        </p:tgtEl>
                                        <p:attrNameLst>
                                          <p:attrName>ppt_w</p:attrName>
                                        </p:attrNameLst>
                                      </p:cBhvr>
                                      <p:tavLst>
                                        <p:tav tm="0">
                                          <p:val>
                                            <p:fltVal val="0"/>
                                          </p:val>
                                        </p:tav>
                                        <p:tav tm="100000">
                                          <p:val>
                                            <p:strVal val="#ppt_w"/>
                                          </p:val>
                                        </p:tav>
                                      </p:tavLst>
                                    </p:anim>
                                    <p:anim calcmode="lin" valueType="num">
                                      <p:cBhvr>
                                        <p:cTn id="20" dur="500" fill="hold"/>
                                        <p:tgtEl>
                                          <p:spTgt spid="2050"/>
                                        </p:tgtEl>
                                        <p:attrNameLst>
                                          <p:attrName>ppt_h</p:attrName>
                                        </p:attrNameLst>
                                      </p:cBhvr>
                                      <p:tavLst>
                                        <p:tav tm="0">
                                          <p:val>
                                            <p:fltVal val="0"/>
                                          </p:val>
                                        </p:tav>
                                        <p:tav tm="100000">
                                          <p:val>
                                            <p:strVal val="#ppt_h"/>
                                          </p:val>
                                        </p:tav>
                                      </p:tavLst>
                                    </p:anim>
                                    <p:animEffect transition="in" filter="fade">
                                      <p:cBhvr>
                                        <p:cTn id="2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r>
              <a:rPr lang="en-US" smtClean="0"/>
              <a:t>Copyright Rights</a:t>
            </a:r>
            <a:endParaRPr lang="en-US"/>
          </a:p>
        </p:txBody>
      </p:sp>
      <p:sp>
        <p:nvSpPr>
          <p:cNvPr id="217091" name="Rectangle 3"/>
          <p:cNvSpPr>
            <a:spLocks noGrp="1" noChangeArrowheads="1"/>
          </p:cNvSpPr>
          <p:nvPr>
            <p:ph type="body" idx="1"/>
          </p:nvPr>
        </p:nvSpPr>
        <p:spPr>
          <a:xfrm>
            <a:off x="457200" y="1295401"/>
            <a:ext cx="8686800" cy="4830763"/>
          </a:xfrm>
        </p:spPr>
        <p:txBody>
          <a:bodyPr/>
          <a:lstStyle/>
          <a:p>
            <a:r>
              <a:rPr lang="en-US" sz="2800" dirty="0" smtClean="0"/>
              <a:t>Copyright owner has these exclusive rights, protected against infringement:</a:t>
            </a:r>
          </a:p>
          <a:p>
            <a:pPr lvl="1"/>
            <a:r>
              <a:rPr lang="en-US" sz="2400" b="1" dirty="0" smtClean="0"/>
              <a:t>Reproduction right</a:t>
            </a:r>
            <a:r>
              <a:rPr lang="en-US" sz="2400" dirty="0" smtClean="0"/>
              <a:t>: lets the owner make copies of a work</a:t>
            </a:r>
          </a:p>
          <a:p>
            <a:pPr lvl="1"/>
            <a:r>
              <a:rPr lang="en-US" sz="2400" b="1" dirty="0" smtClean="0"/>
              <a:t>Modification right:</a:t>
            </a:r>
            <a:r>
              <a:rPr lang="en-US" sz="2400" dirty="0" smtClean="0"/>
              <a:t> (the derivative-works right), concerns modifying a work to create a new or derivative work</a:t>
            </a:r>
          </a:p>
          <a:p>
            <a:pPr lvl="1"/>
            <a:r>
              <a:rPr lang="en-US" sz="2400" b="1" dirty="0" smtClean="0"/>
              <a:t>Distribution right</a:t>
            </a:r>
            <a:r>
              <a:rPr lang="en-US" sz="2400" dirty="0" smtClean="0"/>
              <a:t>: lets the owner publicly sell, rent, lease, or lend copies of the work</a:t>
            </a:r>
          </a:p>
          <a:p>
            <a:pPr lvl="1"/>
            <a:r>
              <a:rPr lang="en-US" sz="2400" b="1" dirty="0" smtClean="0"/>
              <a:t>Public-performance right</a:t>
            </a:r>
            <a:r>
              <a:rPr lang="en-US" sz="2400" dirty="0" smtClean="0"/>
              <a:t>: applies mainly to live performances</a:t>
            </a:r>
          </a:p>
          <a:p>
            <a:pPr lvl="1"/>
            <a:r>
              <a:rPr lang="en-US" sz="2400" b="1" dirty="0" smtClean="0"/>
              <a:t>Public-display right:</a:t>
            </a:r>
            <a:r>
              <a:rPr lang="en-US" sz="2400" dirty="0" smtClean="0"/>
              <a:t> lets the owner publicly show a copy of the work directly or by means of a film, slide, or television image</a:t>
            </a:r>
            <a:endParaRPr lang="en-US" sz="2400" dirty="0"/>
          </a:p>
        </p:txBody>
      </p:sp>
      <p:pic>
        <p:nvPicPr>
          <p:cNvPr id="4"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16415" y="305543"/>
            <a:ext cx="675185" cy="675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625898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r>
              <a:rPr lang="en-US" smtClean="0"/>
              <a:t>Patents</a:t>
            </a:r>
            <a:endParaRPr lang="en-US"/>
          </a:p>
        </p:txBody>
      </p:sp>
      <p:sp>
        <p:nvSpPr>
          <p:cNvPr id="219139" name="Rectangle 3"/>
          <p:cNvSpPr>
            <a:spLocks noGrp="1" noChangeArrowheads="1"/>
          </p:cNvSpPr>
          <p:nvPr>
            <p:ph type="body" idx="1"/>
          </p:nvPr>
        </p:nvSpPr>
        <p:spPr/>
        <p:txBody>
          <a:bodyPr/>
          <a:lstStyle/>
          <a:p>
            <a:r>
              <a:rPr lang="en-US" dirty="0" smtClean="0"/>
              <a:t>grant a property right</a:t>
            </a:r>
          </a:p>
          <a:p>
            <a:pPr marL="0" indent="0">
              <a:buNone/>
            </a:pPr>
            <a:r>
              <a:rPr lang="en-US" dirty="0"/>
              <a:t> </a:t>
            </a:r>
            <a:r>
              <a:rPr lang="en-US" dirty="0" smtClean="0"/>
              <a:t>   to the inventor</a:t>
            </a:r>
          </a:p>
          <a:p>
            <a:pPr lvl="1"/>
            <a:r>
              <a:rPr lang="en-US" dirty="0" smtClean="0"/>
              <a:t>to exclude others from making, using, offering for sale, or selling the invention</a:t>
            </a:r>
          </a:p>
          <a:p>
            <a:r>
              <a:rPr lang="en-US" dirty="0" smtClean="0"/>
              <a:t>types:</a:t>
            </a:r>
          </a:p>
          <a:p>
            <a:pPr lvl="1"/>
            <a:r>
              <a:rPr lang="en-US" sz="2400" b="1" dirty="0" smtClean="0"/>
              <a:t>utility</a:t>
            </a:r>
            <a:r>
              <a:rPr lang="en-US" sz="2400" dirty="0" smtClean="0"/>
              <a:t> - any new and useful process, machine, article of manufacture, or composition of matter</a:t>
            </a:r>
          </a:p>
          <a:p>
            <a:pPr lvl="1"/>
            <a:r>
              <a:rPr lang="en-US" sz="2400" b="1" dirty="0" smtClean="0"/>
              <a:t>design</a:t>
            </a:r>
            <a:r>
              <a:rPr lang="en-US" sz="2400" dirty="0" smtClean="0"/>
              <a:t> - new, original, and ornamental design for an article of manufacture</a:t>
            </a:r>
          </a:p>
          <a:p>
            <a:pPr lvl="1"/>
            <a:r>
              <a:rPr lang="en-US" sz="2400" b="1" dirty="0" smtClean="0"/>
              <a:t>plant </a:t>
            </a:r>
            <a:r>
              <a:rPr lang="en-US" sz="2400" dirty="0" smtClean="0"/>
              <a:t>- discovers and asexually reproduces any distinct and new variety of plant</a:t>
            </a:r>
          </a:p>
        </p:txBody>
      </p:sp>
      <p:pic>
        <p:nvPicPr>
          <p:cNvPr id="3074" name="Picture 2" descr="http://drawme.com/drawme_blog/wp-content/uploads/2012/11/frog-patent-1023x56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601" y="0"/>
            <a:ext cx="4406704" cy="242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253812">
            <a:off x="4244362" y="223482"/>
            <a:ext cx="978456" cy="9146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3878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9139">
                                            <p:txEl>
                                              <p:pRg st="3" end="3"/>
                                            </p:txEl>
                                          </p:spTgt>
                                        </p:tgtEl>
                                        <p:attrNameLst>
                                          <p:attrName>style.visibility</p:attrName>
                                        </p:attrNameLst>
                                      </p:cBhvr>
                                      <p:to>
                                        <p:strVal val="visible"/>
                                      </p:to>
                                    </p:set>
                                    <p:animEffect transition="in" filter="randombar(horizontal)">
                                      <p:cBhvr>
                                        <p:cTn id="7" dur="500"/>
                                        <p:tgtEl>
                                          <p:spTgt spid="219139">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19139">
                                            <p:txEl>
                                              <p:pRg st="4" end="4"/>
                                            </p:txEl>
                                          </p:spTgt>
                                        </p:tgtEl>
                                        <p:attrNameLst>
                                          <p:attrName>style.visibility</p:attrName>
                                        </p:attrNameLst>
                                      </p:cBhvr>
                                      <p:to>
                                        <p:strVal val="visible"/>
                                      </p:to>
                                    </p:set>
                                    <p:animEffect transition="in" filter="randombar(horizontal)">
                                      <p:cBhvr>
                                        <p:cTn id="10" dur="500"/>
                                        <p:tgtEl>
                                          <p:spTgt spid="219139">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19139">
                                            <p:txEl>
                                              <p:pRg st="5" end="5"/>
                                            </p:txEl>
                                          </p:spTgt>
                                        </p:tgtEl>
                                        <p:attrNameLst>
                                          <p:attrName>style.visibility</p:attrName>
                                        </p:attrNameLst>
                                      </p:cBhvr>
                                      <p:to>
                                        <p:strVal val="visible"/>
                                      </p:to>
                                    </p:set>
                                    <p:animEffect transition="in" filter="randombar(horizontal)">
                                      <p:cBhvr>
                                        <p:cTn id="13" dur="500"/>
                                        <p:tgtEl>
                                          <p:spTgt spid="219139">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19139">
                                            <p:txEl>
                                              <p:pRg st="6" end="6"/>
                                            </p:txEl>
                                          </p:spTgt>
                                        </p:tgtEl>
                                        <p:attrNameLst>
                                          <p:attrName>style.visibility</p:attrName>
                                        </p:attrNameLst>
                                      </p:cBhvr>
                                      <p:to>
                                        <p:strVal val="visible"/>
                                      </p:to>
                                    </p:set>
                                    <p:animEffect transition="in" filter="randombar(horizontal)">
                                      <p:cBhvr>
                                        <p:cTn id="16" dur="500"/>
                                        <p:tgtEl>
                                          <p:spTgt spid="219139">
                                            <p:txEl>
                                              <p:pRg st="6" end="6"/>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3074"/>
                                        </p:tgtEl>
                                        <p:attrNameLst>
                                          <p:attrName>style.visibility</p:attrName>
                                        </p:attrNameLst>
                                      </p:cBhvr>
                                      <p:to>
                                        <p:strVal val="visible"/>
                                      </p:to>
                                    </p:set>
                                    <p:anim calcmode="lin" valueType="num">
                                      <p:cBhvr>
                                        <p:cTn id="19" dur="500" fill="hold"/>
                                        <p:tgtEl>
                                          <p:spTgt spid="3074"/>
                                        </p:tgtEl>
                                        <p:attrNameLst>
                                          <p:attrName>ppt_w</p:attrName>
                                        </p:attrNameLst>
                                      </p:cBhvr>
                                      <p:tavLst>
                                        <p:tav tm="0">
                                          <p:val>
                                            <p:fltVal val="0"/>
                                          </p:val>
                                        </p:tav>
                                        <p:tav tm="100000">
                                          <p:val>
                                            <p:strVal val="#ppt_w"/>
                                          </p:val>
                                        </p:tav>
                                      </p:tavLst>
                                    </p:anim>
                                    <p:anim calcmode="lin" valueType="num">
                                      <p:cBhvr>
                                        <p:cTn id="20" dur="500" fill="hold"/>
                                        <p:tgtEl>
                                          <p:spTgt spid="3074"/>
                                        </p:tgtEl>
                                        <p:attrNameLst>
                                          <p:attrName>ppt_h</p:attrName>
                                        </p:attrNameLst>
                                      </p:cBhvr>
                                      <p:tavLst>
                                        <p:tav tm="0">
                                          <p:val>
                                            <p:fltVal val="0"/>
                                          </p:val>
                                        </p:tav>
                                        <p:tav tm="100000">
                                          <p:val>
                                            <p:strVal val="#ppt_h"/>
                                          </p:val>
                                        </p:tav>
                                      </p:tavLst>
                                    </p:anim>
                                    <p:animEffect transition="in" filter="fade">
                                      <p:cBhvr>
                                        <p:cTn id="21"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smtClean="0"/>
              <a:t>Trademarks</a:t>
            </a:r>
            <a:endParaRPr lang="en-US"/>
          </a:p>
        </p:txBody>
      </p:sp>
      <p:sp>
        <p:nvSpPr>
          <p:cNvPr id="221187" name="Rectangle 3"/>
          <p:cNvSpPr>
            <a:spLocks noGrp="1" noChangeArrowheads="1"/>
          </p:cNvSpPr>
          <p:nvPr>
            <p:ph type="body" idx="1"/>
          </p:nvPr>
        </p:nvSpPr>
        <p:spPr>
          <a:xfrm>
            <a:off x="457199" y="1550565"/>
            <a:ext cx="8534401" cy="4830763"/>
          </a:xfrm>
        </p:spPr>
        <p:txBody>
          <a:bodyPr/>
          <a:lstStyle/>
          <a:p>
            <a:r>
              <a:rPr lang="en-US" dirty="0" smtClean="0"/>
              <a:t>a word, name, symbol, or device </a:t>
            </a:r>
          </a:p>
          <a:p>
            <a:pPr lvl="1"/>
            <a:r>
              <a:rPr lang="en-US" dirty="0" smtClean="0"/>
              <a:t>used in trade with goods</a:t>
            </a:r>
          </a:p>
          <a:p>
            <a:pPr lvl="1"/>
            <a:r>
              <a:rPr lang="en-US" dirty="0" smtClean="0"/>
              <a:t>indicate source of goods </a:t>
            </a:r>
          </a:p>
          <a:p>
            <a:pPr lvl="1"/>
            <a:r>
              <a:rPr lang="en-US" dirty="0" smtClean="0"/>
              <a:t>to distinguish them from goods of others</a:t>
            </a:r>
          </a:p>
          <a:p>
            <a:r>
              <a:rPr lang="en-US" dirty="0" smtClean="0"/>
              <a:t>trademark rights may be used to:</a:t>
            </a:r>
          </a:p>
          <a:p>
            <a:pPr lvl="1"/>
            <a:r>
              <a:rPr lang="en-US" dirty="0" smtClean="0"/>
              <a:t>prevent others from using a confusingly similar mark</a:t>
            </a:r>
          </a:p>
          <a:p>
            <a:pPr lvl="1"/>
            <a:r>
              <a:rPr lang="en-US" dirty="0" smtClean="0"/>
              <a:t>but not to prevent others from making the same goods or from selling the same goods or services under a clearly different mark</a:t>
            </a:r>
            <a:endParaRPr lang="en-US" dirty="0"/>
          </a:p>
        </p:txBody>
      </p:sp>
      <p:pic>
        <p:nvPicPr>
          <p:cNvPr id="1026" name="Picture 2" descr="http://logoblink.com/wp-content/uploads/2011/10/Counterfeit_nike.jpg"/>
          <p:cNvPicPr>
            <a:picLocks noChangeAspect="1" noChangeArrowheads="1"/>
          </p:cNvPicPr>
          <p:nvPr/>
        </p:nvPicPr>
        <p:blipFill rotWithShape="1">
          <a:blip r:embed="rId3">
            <a:extLst>
              <a:ext uri="{28A0092B-C50C-407E-A947-70E740481C1C}">
                <a14:useLocalDpi xmlns:a14="http://schemas.microsoft.com/office/drawing/2010/main" val="0"/>
              </a:ext>
            </a:extLst>
          </a:blip>
          <a:srcRect b="15912"/>
          <a:stretch/>
        </p:blipFill>
        <p:spPr bwMode="auto">
          <a:xfrm>
            <a:off x="6315229" y="1180990"/>
            <a:ext cx="2831003" cy="1959978"/>
          </a:xfrm>
          <a:prstGeom prst="rect">
            <a:avLst/>
          </a:prstGeom>
          <a:noFill/>
          <a:extLst>
            <a:ext uri="{909E8E84-426E-40DD-AFC4-6F175D3DCCD1}">
              <a14:hiddenFill xmlns:a14="http://schemas.microsoft.com/office/drawing/2010/main">
                <a:solidFill>
                  <a:srgbClr val="FFFFFF"/>
                </a:solidFill>
              </a14:hiddenFill>
            </a:ext>
          </a:extLst>
        </p:spPr>
      </p:pic>
      <p:sp>
        <p:nvSpPr>
          <p:cNvPr id="5" name="16-Point Star 4"/>
          <p:cNvSpPr/>
          <p:nvPr/>
        </p:nvSpPr>
        <p:spPr>
          <a:xfrm>
            <a:off x="7946285" y="9470"/>
            <a:ext cx="1070708" cy="1097987"/>
          </a:xfrm>
          <a:prstGeom prst="star16">
            <a:avLst/>
          </a:prstGeom>
          <a:solidFill>
            <a:srgbClr val="B2855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89160" y="160784"/>
            <a:ext cx="756717" cy="6973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3856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1187">
                                            <p:txEl>
                                              <p:pRg st="4" end="4"/>
                                            </p:txEl>
                                          </p:spTgt>
                                        </p:tgtEl>
                                        <p:attrNameLst>
                                          <p:attrName>style.visibility</p:attrName>
                                        </p:attrNameLst>
                                      </p:cBhvr>
                                      <p:to>
                                        <p:strVal val="visible"/>
                                      </p:to>
                                    </p:set>
                                    <p:animEffect transition="in" filter="randombar(horizontal)">
                                      <p:cBhvr>
                                        <p:cTn id="7" dur="500"/>
                                        <p:tgtEl>
                                          <p:spTgt spid="221187">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21187">
                                            <p:txEl>
                                              <p:pRg st="5" end="5"/>
                                            </p:txEl>
                                          </p:spTgt>
                                        </p:tgtEl>
                                        <p:attrNameLst>
                                          <p:attrName>style.visibility</p:attrName>
                                        </p:attrNameLst>
                                      </p:cBhvr>
                                      <p:to>
                                        <p:strVal val="visible"/>
                                      </p:to>
                                    </p:set>
                                    <p:animEffect transition="in" filter="randombar(horizontal)">
                                      <p:cBhvr>
                                        <p:cTn id="10" dur="500"/>
                                        <p:tgtEl>
                                          <p:spTgt spid="221187">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21187">
                                            <p:txEl>
                                              <p:pRg st="6" end="6"/>
                                            </p:txEl>
                                          </p:spTgt>
                                        </p:tgtEl>
                                        <p:attrNameLst>
                                          <p:attrName>style.visibility</p:attrName>
                                        </p:attrNameLst>
                                      </p:cBhvr>
                                      <p:to>
                                        <p:strVal val="visible"/>
                                      </p:to>
                                    </p:set>
                                    <p:animEffect transition="in" filter="randombar(horizontal)">
                                      <p:cBhvr>
                                        <p:cTn id="13" dur="500"/>
                                        <p:tgtEl>
                                          <p:spTgt spid="221187">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 calcmode="lin" valueType="num">
                                      <p:cBhvr>
                                        <p:cTn id="18" dur="500" fill="hold"/>
                                        <p:tgtEl>
                                          <p:spTgt spid="1026"/>
                                        </p:tgtEl>
                                        <p:attrNameLst>
                                          <p:attrName>ppt_w</p:attrName>
                                        </p:attrNameLst>
                                      </p:cBhvr>
                                      <p:tavLst>
                                        <p:tav tm="0">
                                          <p:val>
                                            <p:fltVal val="0"/>
                                          </p:val>
                                        </p:tav>
                                        <p:tav tm="100000">
                                          <p:val>
                                            <p:strVal val="#ppt_w"/>
                                          </p:val>
                                        </p:tav>
                                      </p:tavLst>
                                    </p:anim>
                                    <p:anim calcmode="lin" valueType="num">
                                      <p:cBhvr>
                                        <p:cTn id="19" dur="500" fill="hold"/>
                                        <p:tgtEl>
                                          <p:spTgt spid="1026"/>
                                        </p:tgtEl>
                                        <p:attrNameLst>
                                          <p:attrName>ppt_h</p:attrName>
                                        </p:attrNameLst>
                                      </p:cBhvr>
                                      <p:tavLst>
                                        <p:tav tm="0">
                                          <p:val>
                                            <p:fltVal val="0"/>
                                          </p:val>
                                        </p:tav>
                                        <p:tav tm="100000">
                                          <p:val>
                                            <p:strVal val="#ppt_h"/>
                                          </p:val>
                                        </p:tav>
                                      </p:tavLst>
                                    </p:anim>
                                    <p:animEffect transition="in" filter="fade">
                                      <p:cBhvr>
                                        <p:cTn id="2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imgur.com/Uk2gfJ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988607"/>
            <a:ext cx="2699793" cy="5890456"/>
          </a:xfrm>
          <a:prstGeom prst="rect">
            <a:avLst/>
          </a:prstGeom>
          <a:noFill/>
          <a:extLst>
            <a:ext uri="{909E8E84-426E-40DD-AFC4-6F175D3DCCD1}">
              <a14:hiddenFill xmlns:a14="http://schemas.microsoft.com/office/drawing/2010/main">
                <a:solidFill>
                  <a:srgbClr val="FFFFFF"/>
                </a:solidFill>
              </a14:hiddenFill>
            </a:ext>
          </a:extLst>
        </p:spPr>
      </p:pic>
      <p:sp>
        <p:nvSpPr>
          <p:cNvPr id="223234" name="Rectangle 2"/>
          <p:cNvSpPr>
            <a:spLocks noGrp="1" noChangeArrowheads="1"/>
          </p:cNvSpPr>
          <p:nvPr>
            <p:ph type="title"/>
          </p:nvPr>
        </p:nvSpPr>
        <p:spPr/>
        <p:txBody>
          <a:bodyPr/>
          <a:lstStyle/>
          <a:p>
            <a:r>
              <a:rPr lang="en-US" smtClean="0"/>
              <a:t>Intellectual Property Issues</a:t>
            </a:r>
            <a:endParaRPr lang="en-US" dirty="0"/>
          </a:p>
        </p:txBody>
      </p:sp>
      <p:sp>
        <p:nvSpPr>
          <p:cNvPr id="223235" name="Rectangle 3"/>
          <p:cNvSpPr>
            <a:spLocks noGrp="1" noChangeArrowheads="1"/>
          </p:cNvSpPr>
          <p:nvPr>
            <p:ph type="body" idx="1"/>
          </p:nvPr>
        </p:nvSpPr>
        <p:spPr>
          <a:xfrm>
            <a:off x="457200" y="1295401"/>
            <a:ext cx="6491064" cy="4830763"/>
          </a:xfrm>
        </p:spPr>
        <p:txBody>
          <a:bodyPr/>
          <a:lstStyle/>
          <a:p>
            <a:r>
              <a:rPr lang="en-US" dirty="0" smtClean="0"/>
              <a:t>software programs</a:t>
            </a:r>
          </a:p>
          <a:p>
            <a:pPr lvl="1"/>
            <a:r>
              <a:rPr lang="en-US" dirty="0" smtClean="0"/>
              <a:t>protect using copyright, </a:t>
            </a:r>
          </a:p>
          <a:p>
            <a:pPr lvl="2"/>
            <a:r>
              <a:rPr lang="en-US" dirty="0" smtClean="0"/>
              <a:t>perhaps patent</a:t>
            </a:r>
          </a:p>
          <a:p>
            <a:r>
              <a:rPr lang="en-US" dirty="0"/>
              <a:t>algorithms</a:t>
            </a:r>
          </a:p>
          <a:p>
            <a:pPr lvl="1"/>
            <a:r>
              <a:rPr lang="en-US" dirty="0"/>
              <a:t>may be able to protect by patenting</a:t>
            </a:r>
          </a:p>
          <a:p>
            <a:r>
              <a:rPr lang="en-US" dirty="0" smtClean="0"/>
              <a:t>databases</a:t>
            </a:r>
            <a:endParaRPr lang="en-US" dirty="0" smtClean="0"/>
          </a:p>
          <a:p>
            <a:pPr lvl="1"/>
            <a:r>
              <a:rPr lang="en-US" dirty="0" smtClean="0"/>
              <a:t>protect using copyright</a:t>
            </a:r>
          </a:p>
          <a:p>
            <a:r>
              <a:rPr lang="en-US" dirty="0" smtClean="0"/>
              <a:t>digital content </a:t>
            </a:r>
            <a:r>
              <a:rPr lang="en-US" sz="2400" dirty="0" smtClean="0"/>
              <a:t>(audio/video/media/web)</a:t>
            </a:r>
            <a:endParaRPr lang="en-US" dirty="0" smtClean="0"/>
          </a:p>
          <a:p>
            <a:pPr lvl="1"/>
            <a:r>
              <a:rPr lang="en-US" dirty="0" smtClean="0"/>
              <a:t>protect using copyright</a:t>
            </a:r>
          </a:p>
        </p:txBody>
      </p:sp>
    </p:spTree>
    <p:extLst>
      <p:ext uri="{BB962C8B-B14F-4D97-AF65-F5344CB8AC3E}">
        <p14:creationId xmlns:p14="http://schemas.microsoft.com/office/powerpoint/2010/main" val="136125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3235">
                                            <p:txEl>
                                              <p:pRg st="1" end="1"/>
                                            </p:txEl>
                                          </p:spTgt>
                                        </p:tgtEl>
                                        <p:attrNameLst>
                                          <p:attrName>style.visibility</p:attrName>
                                        </p:attrNameLst>
                                      </p:cBhvr>
                                      <p:to>
                                        <p:strVal val="visible"/>
                                      </p:to>
                                    </p:set>
                                    <p:animEffect transition="in" filter="randombar(horizontal)">
                                      <p:cBhvr>
                                        <p:cTn id="7" dur="500"/>
                                        <p:tgtEl>
                                          <p:spTgt spid="223235">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23235">
                                            <p:txEl>
                                              <p:pRg st="2" end="2"/>
                                            </p:txEl>
                                          </p:spTgt>
                                        </p:tgtEl>
                                        <p:attrNameLst>
                                          <p:attrName>style.visibility</p:attrName>
                                        </p:attrNameLst>
                                      </p:cBhvr>
                                      <p:to>
                                        <p:strVal val="visible"/>
                                      </p:to>
                                    </p:set>
                                    <p:animEffect transition="in" filter="randombar(horizontal)">
                                      <p:cBhvr>
                                        <p:cTn id="10" dur="500"/>
                                        <p:tgtEl>
                                          <p:spTgt spid="22323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23235">
                                            <p:txEl>
                                              <p:pRg st="4" end="4"/>
                                            </p:txEl>
                                          </p:spTgt>
                                        </p:tgtEl>
                                        <p:attrNameLst>
                                          <p:attrName>style.visibility</p:attrName>
                                        </p:attrNameLst>
                                      </p:cBhvr>
                                      <p:to>
                                        <p:strVal val="visible"/>
                                      </p:to>
                                    </p:set>
                                    <p:animEffect transition="in" filter="randombar(horizontal)">
                                      <p:cBhvr>
                                        <p:cTn id="15" dur="500"/>
                                        <p:tgtEl>
                                          <p:spTgt spid="223235">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23235">
                                            <p:txEl>
                                              <p:pRg st="6" end="6"/>
                                            </p:txEl>
                                          </p:spTgt>
                                        </p:tgtEl>
                                        <p:attrNameLst>
                                          <p:attrName>style.visibility</p:attrName>
                                        </p:attrNameLst>
                                      </p:cBhvr>
                                      <p:to>
                                        <p:strVal val="visible"/>
                                      </p:to>
                                    </p:set>
                                    <p:animEffect transition="in" filter="randombar(horizontal)">
                                      <p:cBhvr>
                                        <p:cTn id="20" dur="500"/>
                                        <p:tgtEl>
                                          <p:spTgt spid="223235">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23235">
                                            <p:txEl>
                                              <p:pRg st="8" end="8"/>
                                            </p:txEl>
                                          </p:spTgt>
                                        </p:tgtEl>
                                        <p:attrNameLst>
                                          <p:attrName>style.visibility</p:attrName>
                                        </p:attrNameLst>
                                      </p:cBhvr>
                                      <p:to>
                                        <p:strVal val="visible"/>
                                      </p:to>
                                    </p:set>
                                    <p:animEffect transition="in" filter="randombar(horizontal)">
                                      <p:cBhvr>
                                        <p:cTn id="25" dur="500"/>
                                        <p:tgtEl>
                                          <p:spTgt spid="22323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sz="3600" dirty="0" smtClean="0"/>
              <a:t>U.S. Digital Millennium Copyright ACT</a:t>
            </a:r>
            <a:endParaRPr lang="en-US" sz="3600" dirty="0"/>
          </a:p>
        </p:txBody>
      </p:sp>
      <p:sp>
        <p:nvSpPr>
          <p:cNvPr id="225283" name="Rectangle 3"/>
          <p:cNvSpPr>
            <a:spLocks noGrp="1" noChangeArrowheads="1"/>
          </p:cNvSpPr>
          <p:nvPr>
            <p:ph type="body" idx="1"/>
          </p:nvPr>
        </p:nvSpPr>
        <p:spPr>
          <a:xfrm>
            <a:off x="457200" y="1124744"/>
            <a:ext cx="8229600" cy="4830763"/>
          </a:xfrm>
        </p:spPr>
        <p:txBody>
          <a:bodyPr/>
          <a:lstStyle/>
          <a:p>
            <a:r>
              <a:rPr lang="en-US" dirty="0" smtClean="0"/>
              <a:t>DMCA</a:t>
            </a:r>
          </a:p>
          <a:p>
            <a:r>
              <a:rPr lang="en-US" dirty="0" smtClean="0"/>
              <a:t>implements WIPO treaties to strengthen protections of digital copyrighted materials</a:t>
            </a:r>
          </a:p>
          <a:p>
            <a:r>
              <a:rPr lang="en-US" dirty="0" smtClean="0"/>
              <a:t>encourages copyright owners to use technological measures to protect their copyrighted works, including:</a:t>
            </a:r>
          </a:p>
          <a:p>
            <a:pPr lvl="1"/>
            <a:r>
              <a:rPr lang="en-US" dirty="0" smtClean="0"/>
              <a:t>measures that prevent access to the work </a:t>
            </a:r>
          </a:p>
          <a:p>
            <a:pPr lvl="1"/>
            <a:r>
              <a:rPr lang="en-US" dirty="0" smtClean="0"/>
              <a:t>measures that prevent copying of the work</a:t>
            </a:r>
          </a:p>
          <a:p>
            <a:r>
              <a:rPr lang="en-US" dirty="0" smtClean="0"/>
              <a:t>prohibits attempts to bypass the measures</a:t>
            </a:r>
          </a:p>
          <a:p>
            <a:pPr lvl="1"/>
            <a:r>
              <a:rPr lang="en-US" dirty="0" smtClean="0"/>
              <a:t>have both criminal and civil penalties for this</a:t>
            </a:r>
            <a:endParaRPr lang="en-US" dirty="0"/>
          </a:p>
        </p:txBody>
      </p:sp>
    </p:spTree>
    <p:extLst>
      <p:ext uri="{BB962C8B-B14F-4D97-AF65-F5344CB8AC3E}">
        <p14:creationId xmlns:p14="http://schemas.microsoft.com/office/powerpoint/2010/main" val="17543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5283">
                                            <p:txEl>
                                              <p:pRg st="2" end="2"/>
                                            </p:txEl>
                                          </p:spTgt>
                                        </p:tgtEl>
                                        <p:attrNameLst>
                                          <p:attrName>style.visibility</p:attrName>
                                        </p:attrNameLst>
                                      </p:cBhvr>
                                      <p:to>
                                        <p:strVal val="visible"/>
                                      </p:to>
                                    </p:set>
                                    <p:animEffect transition="in" filter="randombar(horizontal)">
                                      <p:cBhvr>
                                        <p:cTn id="7" dur="500"/>
                                        <p:tgtEl>
                                          <p:spTgt spid="225283">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25283">
                                            <p:txEl>
                                              <p:pRg st="3" end="3"/>
                                            </p:txEl>
                                          </p:spTgt>
                                        </p:tgtEl>
                                        <p:attrNameLst>
                                          <p:attrName>style.visibility</p:attrName>
                                        </p:attrNameLst>
                                      </p:cBhvr>
                                      <p:to>
                                        <p:strVal val="visible"/>
                                      </p:to>
                                    </p:set>
                                    <p:animEffect transition="in" filter="randombar(horizontal)">
                                      <p:cBhvr>
                                        <p:cTn id="10" dur="500"/>
                                        <p:tgtEl>
                                          <p:spTgt spid="225283">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25283">
                                            <p:txEl>
                                              <p:pRg st="4" end="4"/>
                                            </p:txEl>
                                          </p:spTgt>
                                        </p:tgtEl>
                                        <p:attrNameLst>
                                          <p:attrName>style.visibility</p:attrName>
                                        </p:attrNameLst>
                                      </p:cBhvr>
                                      <p:to>
                                        <p:strVal val="visible"/>
                                      </p:to>
                                    </p:set>
                                    <p:animEffect transition="in" filter="randombar(horizontal)">
                                      <p:cBhvr>
                                        <p:cTn id="13" dur="500"/>
                                        <p:tgtEl>
                                          <p:spTgt spid="225283">
                                            <p:txEl>
                                              <p:pRg st="4" end="4"/>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25283">
                                            <p:txEl>
                                              <p:pRg st="5" end="5"/>
                                            </p:txEl>
                                          </p:spTgt>
                                        </p:tgtEl>
                                        <p:attrNameLst>
                                          <p:attrName>style.visibility</p:attrName>
                                        </p:attrNameLst>
                                      </p:cBhvr>
                                      <p:to>
                                        <p:strVal val="visible"/>
                                      </p:to>
                                    </p:set>
                                    <p:animEffect transition="in" filter="randombar(horizontal)">
                                      <p:cBhvr>
                                        <p:cTn id="16" dur="500"/>
                                        <p:tgtEl>
                                          <p:spTgt spid="225283">
                                            <p:txEl>
                                              <p:pRg st="5" end="5"/>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25283">
                                            <p:txEl>
                                              <p:pRg st="6" end="6"/>
                                            </p:txEl>
                                          </p:spTgt>
                                        </p:tgtEl>
                                        <p:attrNameLst>
                                          <p:attrName>style.visibility</p:attrName>
                                        </p:attrNameLst>
                                      </p:cBhvr>
                                      <p:to>
                                        <p:strVal val="visible"/>
                                      </p:to>
                                    </p:set>
                                    <p:animEffect transition="in" filter="randombar(horizontal)">
                                      <p:cBhvr>
                                        <p:cTn id="19" dur="500"/>
                                        <p:tgtEl>
                                          <p:spTgt spid="2252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GB" smtClean="0"/>
              <a:t>Legal and Ethical Aspects</a:t>
            </a:r>
            <a:endParaRPr lang="en-AU"/>
          </a:p>
        </p:txBody>
      </p:sp>
      <p:sp>
        <p:nvSpPr>
          <p:cNvPr id="200707" name="Rectangle 3"/>
          <p:cNvSpPr>
            <a:spLocks noGrp="1" noChangeArrowheads="1"/>
          </p:cNvSpPr>
          <p:nvPr>
            <p:ph type="body" idx="1"/>
          </p:nvPr>
        </p:nvSpPr>
        <p:spPr/>
        <p:txBody>
          <a:bodyPr/>
          <a:lstStyle/>
          <a:p>
            <a:r>
              <a:rPr lang="en-AU" smtClean="0"/>
              <a:t>touch on a few topics including:</a:t>
            </a:r>
          </a:p>
          <a:p>
            <a:pPr lvl="1"/>
            <a:r>
              <a:rPr lang="en-US" smtClean="0"/>
              <a:t>cybercrime and computer crime</a:t>
            </a:r>
          </a:p>
          <a:p>
            <a:pPr lvl="1"/>
            <a:r>
              <a:rPr lang="en-US" smtClean="0"/>
              <a:t>intellectual property issues</a:t>
            </a:r>
          </a:p>
          <a:p>
            <a:pPr lvl="1"/>
            <a:r>
              <a:rPr lang="en-US" smtClean="0"/>
              <a:t>privacy </a:t>
            </a:r>
          </a:p>
          <a:p>
            <a:pPr lvl="1"/>
            <a:r>
              <a:rPr lang="en-US" smtClean="0"/>
              <a:t>ethical issues</a:t>
            </a:r>
            <a:r>
              <a:rPr lang="en-AU" smtClean="0"/>
              <a:t> </a:t>
            </a:r>
            <a:endParaRPr lang="en-AU"/>
          </a:p>
        </p:txBody>
      </p:sp>
    </p:spTree>
    <p:extLst>
      <p:ext uri="{BB962C8B-B14F-4D97-AF65-F5344CB8AC3E}">
        <p14:creationId xmlns:p14="http://schemas.microsoft.com/office/powerpoint/2010/main" val="27195329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smtClean="0"/>
              <a:t>DMCA Exemptions</a:t>
            </a:r>
            <a:endParaRPr lang="en-US"/>
          </a:p>
        </p:txBody>
      </p:sp>
      <p:sp>
        <p:nvSpPr>
          <p:cNvPr id="227331" name="Rectangle 3"/>
          <p:cNvSpPr>
            <a:spLocks noGrp="1" noChangeArrowheads="1"/>
          </p:cNvSpPr>
          <p:nvPr>
            <p:ph type="body" idx="1"/>
          </p:nvPr>
        </p:nvSpPr>
        <p:spPr>
          <a:xfrm>
            <a:off x="457200" y="1124744"/>
            <a:ext cx="8229600" cy="4830763"/>
          </a:xfrm>
        </p:spPr>
        <p:txBody>
          <a:bodyPr/>
          <a:lstStyle/>
          <a:p>
            <a:pPr>
              <a:spcBef>
                <a:spcPts val="600"/>
              </a:spcBef>
            </a:pPr>
            <a:r>
              <a:rPr lang="en-US" dirty="0" smtClean="0"/>
              <a:t>certain actions are exempted from the DMCA provisions:</a:t>
            </a:r>
          </a:p>
          <a:p>
            <a:pPr lvl="1">
              <a:spcBef>
                <a:spcPts val="600"/>
              </a:spcBef>
            </a:pPr>
            <a:r>
              <a:rPr lang="en-US" dirty="0" smtClean="0"/>
              <a:t>fair use</a:t>
            </a:r>
          </a:p>
          <a:p>
            <a:pPr lvl="1">
              <a:spcBef>
                <a:spcPts val="600"/>
              </a:spcBef>
            </a:pPr>
            <a:r>
              <a:rPr lang="en-US" dirty="0" smtClean="0"/>
              <a:t>reverse engineering</a:t>
            </a:r>
          </a:p>
          <a:p>
            <a:pPr lvl="1">
              <a:spcBef>
                <a:spcPts val="600"/>
              </a:spcBef>
            </a:pPr>
            <a:r>
              <a:rPr lang="en-US" dirty="0" smtClean="0"/>
              <a:t>encryption research</a:t>
            </a:r>
          </a:p>
          <a:p>
            <a:pPr lvl="1">
              <a:spcBef>
                <a:spcPts val="600"/>
              </a:spcBef>
            </a:pPr>
            <a:r>
              <a:rPr lang="en-US" dirty="0" smtClean="0"/>
              <a:t>security testing</a:t>
            </a:r>
          </a:p>
          <a:p>
            <a:pPr lvl="1">
              <a:spcBef>
                <a:spcPts val="600"/>
              </a:spcBef>
            </a:pPr>
            <a:r>
              <a:rPr lang="en-US" dirty="0" smtClean="0"/>
              <a:t>personal privacy</a:t>
            </a:r>
          </a:p>
          <a:p>
            <a:pPr>
              <a:spcBef>
                <a:spcPts val="600"/>
              </a:spcBef>
            </a:pPr>
            <a:r>
              <a:rPr lang="en-US" sz="2800" dirty="0" smtClean="0"/>
              <a:t>considerable concern exists that DMCA inhibits legitimate security/crypto </a:t>
            </a:r>
            <a:r>
              <a:rPr lang="en-US" sz="2800" dirty="0" smtClean="0"/>
              <a:t>research</a:t>
            </a:r>
          </a:p>
          <a:p>
            <a:pPr lvl="1">
              <a:spcBef>
                <a:spcPts val="600"/>
              </a:spcBef>
            </a:pPr>
            <a:r>
              <a:rPr lang="en-US" sz="2400" dirty="0"/>
              <a:t>Feel that innovation and academic freedom is stifled and open source software development is </a:t>
            </a:r>
            <a:r>
              <a:rPr lang="en-US" sz="2400" dirty="0" smtClean="0"/>
              <a:t>threatened</a:t>
            </a:r>
            <a:endParaRPr lang="en-US" dirty="0"/>
          </a:p>
        </p:txBody>
      </p:sp>
    </p:spTree>
    <p:extLst>
      <p:ext uri="{BB962C8B-B14F-4D97-AF65-F5344CB8AC3E}">
        <p14:creationId xmlns:p14="http://schemas.microsoft.com/office/powerpoint/2010/main" val="197585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7331">
                                            <p:txEl>
                                              <p:pRg st="1" end="1"/>
                                            </p:txEl>
                                          </p:spTgt>
                                        </p:tgtEl>
                                        <p:attrNameLst>
                                          <p:attrName>style.visibility</p:attrName>
                                        </p:attrNameLst>
                                      </p:cBhvr>
                                      <p:to>
                                        <p:strVal val="visible"/>
                                      </p:to>
                                    </p:set>
                                    <p:animEffect transition="in" filter="randombar(horizontal)">
                                      <p:cBhvr>
                                        <p:cTn id="7" dur="500"/>
                                        <p:tgtEl>
                                          <p:spTgt spid="227331">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27331">
                                            <p:txEl>
                                              <p:pRg st="2" end="2"/>
                                            </p:txEl>
                                          </p:spTgt>
                                        </p:tgtEl>
                                        <p:attrNameLst>
                                          <p:attrName>style.visibility</p:attrName>
                                        </p:attrNameLst>
                                      </p:cBhvr>
                                      <p:to>
                                        <p:strVal val="visible"/>
                                      </p:to>
                                    </p:set>
                                    <p:animEffect transition="in" filter="randombar(horizontal)">
                                      <p:cBhvr>
                                        <p:cTn id="10" dur="500"/>
                                        <p:tgtEl>
                                          <p:spTgt spid="227331">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27331">
                                            <p:txEl>
                                              <p:pRg st="3" end="3"/>
                                            </p:txEl>
                                          </p:spTgt>
                                        </p:tgtEl>
                                        <p:attrNameLst>
                                          <p:attrName>style.visibility</p:attrName>
                                        </p:attrNameLst>
                                      </p:cBhvr>
                                      <p:to>
                                        <p:strVal val="visible"/>
                                      </p:to>
                                    </p:set>
                                    <p:animEffect transition="in" filter="randombar(horizontal)">
                                      <p:cBhvr>
                                        <p:cTn id="13" dur="500"/>
                                        <p:tgtEl>
                                          <p:spTgt spid="227331">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27331">
                                            <p:txEl>
                                              <p:pRg st="4" end="4"/>
                                            </p:txEl>
                                          </p:spTgt>
                                        </p:tgtEl>
                                        <p:attrNameLst>
                                          <p:attrName>style.visibility</p:attrName>
                                        </p:attrNameLst>
                                      </p:cBhvr>
                                      <p:to>
                                        <p:strVal val="visible"/>
                                      </p:to>
                                    </p:set>
                                    <p:animEffect transition="in" filter="randombar(horizontal)">
                                      <p:cBhvr>
                                        <p:cTn id="16" dur="500"/>
                                        <p:tgtEl>
                                          <p:spTgt spid="227331">
                                            <p:txEl>
                                              <p:pRg st="4" end="4"/>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27331">
                                            <p:txEl>
                                              <p:pRg st="5" end="5"/>
                                            </p:txEl>
                                          </p:spTgt>
                                        </p:tgtEl>
                                        <p:attrNameLst>
                                          <p:attrName>style.visibility</p:attrName>
                                        </p:attrNameLst>
                                      </p:cBhvr>
                                      <p:to>
                                        <p:strVal val="visible"/>
                                      </p:to>
                                    </p:set>
                                    <p:animEffect transition="in" filter="randombar(horizontal)">
                                      <p:cBhvr>
                                        <p:cTn id="19" dur="500"/>
                                        <p:tgtEl>
                                          <p:spTgt spid="227331">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227331">
                                            <p:txEl>
                                              <p:pRg st="6" end="6"/>
                                            </p:txEl>
                                          </p:spTgt>
                                        </p:tgtEl>
                                        <p:attrNameLst>
                                          <p:attrName>style.visibility</p:attrName>
                                        </p:attrNameLst>
                                      </p:cBhvr>
                                      <p:to>
                                        <p:strVal val="visible"/>
                                      </p:to>
                                    </p:set>
                                    <p:animEffect transition="in" filter="randombar(horizontal)">
                                      <p:cBhvr>
                                        <p:cTn id="24" dur="500"/>
                                        <p:tgtEl>
                                          <p:spTgt spid="227331">
                                            <p:txEl>
                                              <p:pRg st="6" end="6"/>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227331">
                                            <p:txEl>
                                              <p:pRg st="7" end="7"/>
                                            </p:txEl>
                                          </p:spTgt>
                                        </p:tgtEl>
                                        <p:attrNameLst>
                                          <p:attrName>style.visibility</p:attrName>
                                        </p:attrNameLst>
                                      </p:cBhvr>
                                      <p:to>
                                        <p:strVal val="visible"/>
                                      </p:to>
                                    </p:set>
                                    <p:animEffect transition="in" filter="randombar(horizontal)">
                                      <p:cBhvr>
                                        <p:cTn id="27" dur="500"/>
                                        <p:tgtEl>
                                          <p:spTgt spid="2273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sz="4000" dirty="0" smtClean="0"/>
              <a:t>Digital Rights Management (DRM)</a:t>
            </a:r>
            <a:endParaRPr lang="en-US" sz="4000" dirty="0"/>
          </a:p>
        </p:txBody>
      </p:sp>
      <p:sp>
        <p:nvSpPr>
          <p:cNvPr id="229379" name="Rectangle 3"/>
          <p:cNvSpPr>
            <a:spLocks noGrp="1" noChangeArrowheads="1"/>
          </p:cNvSpPr>
          <p:nvPr>
            <p:ph type="body" idx="1"/>
          </p:nvPr>
        </p:nvSpPr>
        <p:spPr>
          <a:xfrm>
            <a:off x="457199" y="1295401"/>
            <a:ext cx="8534401" cy="4830763"/>
          </a:xfrm>
        </p:spPr>
        <p:txBody>
          <a:bodyPr/>
          <a:lstStyle/>
          <a:p>
            <a:r>
              <a:rPr lang="en-US" dirty="0" smtClean="0"/>
              <a:t>systems and procedures ensuring digital rights holders are clearly identified and receive stipulated payment for their works</a:t>
            </a:r>
          </a:p>
          <a:p>
            <a:pPr lvl="1"/>
            <a:r>
              <a:rPr lang="en-US" dirty="0" smtClean="0"/>
              <a:t>may impose further restrictions on their use</a:t>
            </a:r>
          </a:p>
          <a:p>
            <a:r>
              <a:rPr lang="en-US" dirty="0" smtClean="0"/>
              <a:t>no single DRM standard or architecture</a:t>
            </a:r>
          </a:p>
          <a:p>
            <a:r>
              <a:rPr lang="en-US" dirty="0" smtClean="0"/>
              <a:t>objective is to </a:t>
            </a:r>
            <a:r>
              <a:rPr lang="en-US" dirty="0" smtClean="0"/>
              <a:t>provide mechanisms for the complete content management lifecycle</a:t>
            </a:r>
          </a:p>
          <a:p>
            <a:r>
              <a:rPr lang="en-US" dirty="0" smtClean="0"/>
              <a:t>provide persistent content protection for a variety of digital content types/platforms/media </a:t>
            </a:r>
            <a:endParaRPr lang="en-US" dirty="0"/>
          </a:p>
        </p:txBody>
      </p:sp>
    </p:spTree>
    <p:extLst>
      <p:ext uri="{BB962C8B-B14F-4D97-AF65-F5344CB8AC3E}">
        <p14:creationId xmlns:p14="http://schemas.microsoft.com/office/powerpoint/2010/main" val="414103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9379">
                                            <p:txEl>
                                              <p:pRg st="2" end="2"/>
                                            </p:txEl>
                                          </p:spTgt>
                                        </p:tgtEl>
                                        <p:attrNameLst>
                                          <p:attrName>style.visibility</p:attrName>
                                        </p:attrNameLst>
                                      </p:cBhvr>
                                      <p:to>
                                        <p:strVal val="visible"/>
                                      </p:to>
                                    </p:set>
                                    <p:animEffect transition="in" filter="randombar(horizontal)">
                                      <p:cBhvr>
                                        <p:cTn id="7" dur="500"/>
                                        <p:tgtEl>
                                          <p:spTgt spid="229379">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29379">
                                            <p:txEl>
                                              <p:pRg st="3" end="3"/>
                                            </p:txEl>
                                          </p:spTgt>
                                        </p:tgtEl>
                                        <p:attrNameLst>
                                          <p:attrName>style.visibility</p:attrName>
                                        </p:attrNameLst>
                                      </p:cBhvr>
                                      <p:to>
                                        <p:strVal val="visible"/>
                                      </p:to>
                                    </p:set>
                                    <p:animEffect transition="in" filter="randombar(horizontal)">
                                      <p:cBhvr>
                                        <p:cTn id="10" dur="500"/>
                                        <p:tgtEl>
                                          <p:spTgt spid="229379">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29379">
                                            <p:txEl>
                                              <p:pRg st="4" end="4"/>
                                            </p:txEl>
                                          </p:spTgt>
                                        </p:tgtEl>
                                        <p:attrNameLst>
                                          <p:attrName>style.visibility</p:attrName>
                                        </p:attrNameLst>
                                      </p:cBhvr>
                                      <p:to>
                                        <p:strVal val="visible"/>
                                      </p:to>
                                    </p:set>
                                    <p:animEffect transition="in" filter="randombar(horizontal)">
                                      <p:cBhvr>
                                        <p:cTn id="13" dur="500"/>
                                        <p:tgtEl>
                                          <p:spTgt spid="2293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smtClean="0"/>
              <a:t>DRM Components</a:t>
            </a:r>
            <a:endParaRPr 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838" y="1028700"/>
            <a:ext cx="7783966" cy="582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81885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en-US" smtClean="0"/>
              <a:t>DRM System Architecture</a:t>
            </a:r>
            <a:endParaRPr lang="en-US"/>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980728"/>
            <a:ext cx="7056784" cy="592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91909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smtClean="0"/>
              <a:t>Privacy</a:t>
            </a:r>
            <a:endParaRPr lang="en-US"/>
          </a:p>
        </p:txBody>
      </p:sp>
      <p:sp>
        <p:nvSpPr>
          <p:cNvPr id="235523" name="Rectangle 3"/>
          <p:cNvSpPr>
            <a:spLocks noGrp="1" noChangeArrowheads="1"/>
          </p:cNvSpPr>
          <p:nvPr>
            <p:ph type="body" idx="1"/>
          </p:nvPr>
        </p:nvSpPr>
        <p:spPr/>
        <p:txBody>
          <a:bodyPr/>
          <a:lstStyle/>
          <a:p>
            <a:pPr>
              <a:spcBef>
                <a:spcPts val="600"/>
              </a:spcBef>
            </a:pPr>
            <a:r>
              <a:rPr lang="en-US" sz="2800" dirty="0" smtClean="0"/>
              <a:t>overlaps with computer security</a:t>
            </a:r>
          </a:p>
          <a:p>
            <a:pPr>
              <a:spcBef>
                <a:spcPts val="600"/>
              </a:spcBef>
            </a:pPr>
            <a:r>
              <a:rPr lang="en-US" sz="2800" dirty="0" smtClean="0"/>
              <a:t>have dramatic increase in scale of info collected and stored</a:t>
            </a:r>
          </a:p>
          <a:p>
            <a:pPr lvl="1">
              <a:spcBef>
                <a:spcPts val="600"/>
              </a:spcBef>
            </a:pPr>
            <a:r>
              <a:rPr lang="en-US" sz="2400" dirty="0" smtClean="0"/>
              <a:t>motivated by law enforcement, national security, </a:t>
            </a:r>
            <a:r>
              <a:rPr lang="en-US" sz="2400" b="1" dirty="0" smtClean="0"/>
              <a:t>economic incentives</a:t>
            </a:r>
          </a:p>
          <a:p>
            <a:pPr>
              <a:spcBef>
                <a:spcPts val="600"/>
              </a:spcBef>
            </a:pPr>
            <a:r>
              <a:rPr lang="en-US" sz="2800" dirty="0"/>
              <a:t>Individuals have become increasingly aware of </a:t>
            </a:r>
            <a:endParaRPr lang="en-US" sz="2800" dirty="0" smtClean="0"/>
          </a:p>
          <a:p>
            <a:pPr lvl="1">
              <a:spcBef>
                <a:spcPts val="600"/>
              </a:spcBef>
            </a:pPr>
            <a:r>
              <a:rPr lang="en-US" sz="2400" dirty="0" smtClean="0"/>
              <a:t>access </a:t>
            </a:r>
            <a:r>
              <a:rPr lang="en-US" sz="2400" dirty="0"/>
              <a:t>and use of personal information and private details about their lives</a:t>
            </a:r>
          </a:p>
          <a:p>
            <a:pPr>
              <a:spcBef>
                <a:spcPts val="600"/>
              </a:spcBef>
            </a:pPr>
            <a:r>
              <a:rPr lang="en-US" sz="2800" dirty="0"/>
              <a:t>Concerns about extent of privacy compromise have </a:t>
            </a:r>
            <a:endParaRPr lang="en-US" sz="2800" dirty="0" smtClean="0"/>
          </a:p>
          <a:p>
            <a:pPr lvl="1">
              <a:spcBef>
                <a:spcPts val="600"/>
              </a:spcBef>
            </a:pPr>
            <a:r>
              <a:rPr lang="en-US" sz="2400" dirty="0" smtClean="0"/>
              <a:t>led </a:t>
            </a:r>
            <a:r>
              <a:rPr lang="en-US" sz="2400" dirty="0"/>
              <a:t>to </a:t>
            </a:r>
            <a:r>
              <a:rPr lang="en-US" sz="2400" dirty="0" smtClean="0"/>
              <a:t>a </a:t>
            </a:r>
            <a:r>
              <a:rPr lang="en-US" sz="2400" dirty="0"/>
              <a:t>variety of legal and technical approaches to reinforcing privacy rights</a:t>
            </a:r>
          </a:p>
        </p:txBody>
      </p:sp>
      <p:pic>
        <p:nvPicPr>
          <p:cNvPr id="4" name="Picture 3"/>
          <p:cNvPicPr>
            <a:picLocks noChangeAspect="1"/>
          </p:cNvPicPr>
          <p:nvPr/>
        </p:nvPicPr>
        <p:blipFill>
          <a:blip r:embed="rId3"/>
          <a:stretch>
            <a:fillRect/>
          </a:stretch>
        </p:blipFill>
        <p:spPr>
          <a:xfrm>
            <a:off x="7446074" y="81639"/>
            <a:ext cx="1569998" cy="1628800"/>
          </a:xfrm>
          <a:prstGeom prst="rect">
            <a:avLst/>
          </a:prstGeom>
          <a:scene3d>
            <a:camera prst="orthographicFront">
              <a:rot lat="0" lon="10799977" rev="0"/>
            </a:camera>
            <a:lightRig rig="threePt" dir="t"/>
          </a:scene3d>
        </p:spPr>
      </p:pic>
    </p:spTree>
    <p:extLst>
      <p:ext uri="{BB962C8B-B14F-4D97-AF65-F5344CB8AC3E}">
        <p14:creationId xmlns:p14="http://schemas.microsoft.com/office/powerpoint/2010/main" val="108172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5523">
                                            <p:txEl>
                                              <p:pRg st="3" end="3"/>
                                            </p:txEl>
                                          </p:spTgt>
                                        </p:tgtEl>
                                        <p:attrNameLst>
                                          <p:attrName>style.visibility</p:attrName>
                                        </p:attrNameLst>
                                      </p:cBhvr>
                                      <p:to>
                                        <p:strVal val="visible"/>
                                      </p:to>
                                    </p:set>
                                    <p:animEffect transition="in" filter="randombar(horizontal)">
                                      <p:cBhvr>
                                        <p:cTn id="7" dur="500"/>
                                        <p:tgtEl>
                                          <p:spTgt spid="23552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35523">
                                            <p:txEl>
                                              <p:pRg st="4" end="4"/>
                                            </p:txEl>
                                          </p:spTgt>
                                        </p:tgtEl>
                                        <p:attrNameLst>
                                          <p:attrName>style.visibility</p:attrName>
                                        </p:attrNameLst>
                                      </p:cBhvr>
                                      <p:to>
                                        <p:strVal val="visible"/>
                                      </p:to>
                                    </p:set>
                                    <p:animEffect transition="in" filter="randombar(horizontal)">
                                      <p:cBhvr>
                                        <p:cTn id="10" dur="500"/>
                                        <p:tgtEl>
                                          <p:spTgt spid="23552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35523">
                                            <p:txEl>
                                              <p:pRg st="5" end="5"/>
                                            </p:txEl>
                                          </p:spTgt>
                                        </p:tgtEl>
                                        <p:attrNameLst>
                                          <p:attrName>style.visibility</p:attrName>
                                        </p:attrNameLst>
                                      </p:cBhvr>
                                      <p:to>
                                        <p:strVal val="visible"/>
                                      </p:to>
                                    </p:set>
                                    <p:animEffect transition="in" filter="randombar(horizontal)">
                                      <p:cBhvr>
                                        <p:cTn id="13" dur="500"/>
                                        <p:tgtEl>
                                          <p:spTgt spid="23552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35523">
                                            <p:txEl>
                                              <p:pRg st="6" end="6"/>
                                            </p:txEl>
                                          </p:spTgt>
                                        </p:tgtEl>
                                        <p:attrNameLst>
                                          <p:attrName>style.visibility</p:attrName>
                                        </p:attrNameLst>
                                      </p:cBhvr>
                                      <p:to>
                                        <p:strVal val="visible"/>
                                      </p:to>
                                    </p:set>
                                    <p:animEffect transition="in" filter="randombar(horizontal)">
                                      <p:cBhvr>
                                        <p:cTn id="16" dur="500"/>
                                        <p:tgtEl>
                                          <p:spTgt spid="2355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sz="4000" dirty="0" smtClean="0"/>
              <a:t>EU </a:t>
            </a:r>
            <a:r>
              <a:rPr lang="en-US" sz="4000" dirty="0" smtClean="0"/>
              <a:t>Directive </a:t>
            </a:r>
            <a:r>
              <a:rPr lang="en-US" sz="4000" dirty="0"/>
              <a:t>on Data Protection </a:t>
            </a:r>
            <a:endParaRPr lang="en-US" sz="4000" dirty="0"/>
          </a:p>
        </p:txBody>
      </p:sp>
      <p:sp>
        <p:nvSpPr>
          <p:cNvPr id="237571" name="Rectangle 3"/>
          <p:cNvSpPr>
            <a:spLocks noGrp="1" noChangeArrowheads="1"/>
          </p:cNvSpPr>
          <p:nvPr>
            <p:ph type="body" idx="1"/>
          </p:nvPr>
        </p:nvSpPr>
        <p:spPr/>
        <p:txBody>
          <a:bodyPr/>
          <a:lstStyle/>
          <a:p>
            <a:r>
              <a:rPr lang="en-US" dirty="0" smtClean="0"/>
              <a:t>European Union Data Protection Directive was adopted in 1998 to:</a:t>
            </a:r>
          </a:p>
          <a:p>
            <a:pPr lvl="1"/>
            <a:r>
              <a:rPr lang="en-US" dirty="0" smtClean="0"/>
              <a:t>ensure member states protect fundamental privacy rights when processing personal info</a:t>
            </a:r>
          </a:p>
          <a:p>
            <a:pPr lvl="1"/>
            <a:r>
              <a:rPr lang="en-US" dirty="0" smtClean="0"/>
              <a:t>prevent member states from restricting the free flow of personal info within EU</a:t>
            </a:r>
          </a:p>
          <a:p>
            <a:pPr lvl="2"/>
            <a:endParaRPr lang="en-US" dirty="0" smtClean="0"/>
          </a:p>
          <a:p>
            <a:r>
              <a:rPr lang="en-US" dirty="0" smtClean="0"/>
              <a:t>organized around principles of:</a:t>
            </a:r>
          </a:p>
          <a:p>
            <a:pPr lvl="1"/>
            <a:r>
              <a:rPr lang="en-US" dirty="0" smtClean="0"/>
              <a:t>notice, consent, consistency, access, security, onward transfer, enforcement</a:t>
            </a:r>
            <a:endParaRPr lang="en-US" dirty="0"/>
          </a:p>
        </p:txBody>
      </p:sp>
      <p:pic>
        <p:nvPicPr>
          <p:cNvPr id="4" name="Picture 3"/>
          <p:cNvPicPr>
            <a:picLocks noChangeAspect="1"/>
          </p:cNvPicPr>
          <p:nvPr/>
        </p:nvPicPr>
        <p:blipFill>
          <a:blip r:embed="rId3"/>
          <a:stretch>
            <a:fillRect/>
          </a:stretch>
        </p:blipFill>
        <p:spPr>
          <a:xfrm>
            <a:off x="7921116" y="5478092"/>
            <a:ext cx="1222884" cy="1296144"/>
          </a:xfrm>
          <a:prstGeom prst="rect">
            <a:avLst/>
          </a:prstGeom>
          <a:scene3d>
            <a:camera prst="orthographicFront">
              <a:rot lat="0" lon="10199978" rev="0"/>
            </a:camera>
            <a:lightRig rig="threePt" dir="t"/>
          </a:scene3d>
          <a:sp3d/>
        </p:spPr>
      </p:pic>
    </p:spTree>
    <p:extLst>
      <p:ext uri="{BB962C8B-B14F-4D97-AF65-F5344CB8AC3E}">
        <p14:creationId xmlns:p14="http://schemas.microsoft.com/office/powerpoint/2010/main" val="4320684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en-US" dirty="0" smtClean="0"/>
              <a:t>US Privacy </a:t>
            </a:r>
            <a:r>
              <a:rPr lang="en-US" dirty="0" smtClean="0"/>
              <a:t>Initiatives</a:t>
            </a:r>
            <a:endParaRPr lang="en-US" dirty="0"/>
          </a:p>
        </p:txBody>
      </p:sp>
      <p:sp>
        <p:nvSpPr>
          <p:cNvPr id="239619" name="Rectangle 3"/>
          <p:cNvSpPr>
            <a:spLocks noGrp="1" noChangeArrowheads="1"/>
          </p:cNvSpPr>
          <p:nvPr>
            <p:ph type="body" idx="1"/>
          </p:nvPr>
        </p:nvSpPr>
        <p:spPr/>
        <p:txBody>
          <a:bodyPr/>
          <a:lstStyle/>
          <a:p>
            <a:pPr>
              <a:spcBef>
                <a:spcPts val="600"/>
              </a:spcBef>
            </a:pPr>
            <a:r>
              <a:rPr lang="en-US" sz="2800" dirty="0" smtClean="0"/>
              <a:t>have Privacy Act of 1974 which:</a:t>
            </a:r>
          </a:p>
          <a:p>
            <a:pPr lvl="1">
              <a:spcBef>
                <a:spcPts val="600"/>
              </a:spcBef>
            </a:pPr>
            <a:r>
              <a:rPr lang="en-US" sz="2400" dirty="0"/>
              <a:t>Deals with personal information collected and used by federal agencies</a:t>
            </a:r>
          </a:p>
          <a:p>
            <a:pPr lvl="1">
              <a:spcBef>
                <a:spcPts val="600"/>
              </a:spcBef>
            </a:pPr>
            <a:r>
              <a:rPr lang="en-US" sz="2400" dirty="0"/>
              <a:t>Permits individuals to determine records kept</a:t>
            </a:r>
          </a:p>
          <a:p>
            <a:pPr lvl="1">
              <a:spcBef>
                <a:spcPts val="600"/>
              </a:spcBef>
            </a:pPr>
            <a:r>
              <a:rPr lang="en-US" sz="2400" dirty="0"/>
              <a:t>Permits individuals to forbid records being used for other purposes </a:t>
            </a:r>
          </a:p>
          <a:p>
            <a:pPr lvl="1">
              <a:spcBef>
                <a:spcPts val="600"/>
              </a:spcBef>
            </a:pPr>
            <a:r>
              <a:rPr lang="en-US" sz="2400" dirty="0"/>
              <a:t>Permits individuals to obtain access to records and to correct and amend records as appropriate</a:t>
            </a:r>
          </a:p>
          <a:p>
            <a:pPr lvl="1">
              <a:spcBef>
                <a:spcPts val="600"/>
              </a:spcBef>
            </a:pPr>
            <a:r>
              <a:rPr lang="en-US" sz="2400" dirty="0"/>
              <a:t>Ensures agencies properly collect, maintain, and use personal information</a:t>
            </a:r>
          </a:p>
          <a:p>
            <a:pPr lvl="1">
              <a:spcBef>
                <a:spcPts val="600"/>
              </a:spcBef>
            </a:pPr>
            <a:r>
              <a:rPr lang="en-US" sz="2400" dirty="0"/>
              <a:t>Creates a private right of action for individuals</a:t>
            </a:r>
          </a:p>
          <a:p>
            <a:pPr>
              <a:spcBef>
                <a:spcPts val="600"/>
              </a:spcBef>
            </a:pPr>
            <a:r>
              <a:rPr lang="en-US" sz="2800" dirty="0" smtClean="0"/>
              <a:t>also </a:t>
            </a:r>
            <a:r>
              <a:rPr lang="en-US" sz="2800" dirty="0" smtClean="0"/>
              <a:t>have a range of other privacy laws</a:t>
            </a:r>
            <a:endParaRPr lang="en-US" sz="2800" dirty="0"/>
          </a:p>
        </p:txBody>
      </p:sp>
      <p:pic>
        <p:nvPicPr>
          <p:cNvPr id="4" name="Picture 3"/>
          <p:cNvPicPr>
            <a:picLocks noChangeAspect="1"/>
          </p:cNvPicPr>
          <p:nvPr/>
        </p:nvPicPr>
        <p:blipFill>
          <a:blip r:embed="rId3"/>
          <a:stretch>
            <a:fillRect/>
          </a:stretch>
        </p:blipFill>
        <p:spPr>
          <a:xfrm>
            <a:off x="7921116" y="5478092"/>
            <a:ext cx="1222884" cy="1296144"/>
          </a:xfrm>
          <a:prstGeom prst="rect">
            <a:avLst/>
          </a:prstGeom>
          <a:scene3d>
            <a:camera prst="orthographicFront">
              <a:rot lat="0" lon="10199978" rev="0"/>
            </a:camera>
            <a:lightRig rig="threePt" dir="t"/>
          </a:scene3d>
          <a:sp3d/>
        </p:spPr>
      </p:pic>
    </p:spTree>
    <p:extLst>
      <p:ext uri="{BB962C8B-B14F-4D97-AF65-F5344CB8AC3E}">
        <p14:creationId xmlns:p14="http://schemas.microsoft.com/office/powerpoint/2010/main" val="14816821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lang="en-US" dirty="0"/>
              <a:t>ISO 27002 states </a:t>
            </a:r>
            <a:endParaRPr lang="en-US" dirty="0"/>
          </a:p>
        </p:txBody>
      </p:sp>
      <p:sp>
        <p:nvSpPr>
          <p:cNvPr id="241667" name="Rectangle 3"/>
          <p:cNvSpPr>
            <a:spLocks noGrp="1" noChangeArrowheads="1"/>
          </p:cNvSpPr>
          <p:nvPr>
            <p:ph type="body" idx="1"/>
          </p:nvPr>
        </p:nvSpPr>
        <p:spPr>
          <a:xfrm>
            <a:off x="457200" y="1268760"/>
            <a:ext cx="8686800" cy="4830763"/>
          </a:xfrm>
        </p:spPr>
        <p:txBody>
          <a:bodyPr/>
          <a:lstStyle/>
          <a:p>
            <a:pPr marL="0" indent="0">
              <a:buNone/>
            </a:pPr>
            <a:r>
              <a:rPr lang="en-US" sz="2400" dirty="0" smtClean="0"/>
              <a:t>“An organizational data protection and privacy policy should be developed and implemented. This policy should be communicated to all persons involved in the processing of personal information. Compliance with this policy and all relevant data protection legislation and regulations requires appropriate management structure and control. Often this is best achieved by the appointment of a person responsible, such as a data protection officer, who should provide guidance to managers, users, and service providers on their individual responsibilities and the specific procedures that should be followed. Responsibility for handling personal information and ensuring awareness of the data protection principles should be dealt with in accordance with relevant legislation and regulations. Appropriate technical and organizational measures to protect personal information should be implemented.”</a:t>
            </a:r>
            <a:endParaRPr lang="en-US" sz="2400" dirty="0"/>
          </a:p>
        </p:txBody>
      </p:sp>
      <p:pic>
        <p:nvPicPr>
          <p:cNvPr id="4" name="Picture 3"/>
          <p:cNvPicPr>
            <a:picLocks noChangeAspect="1"/>
          </p:cNvPicPr>
          <p:nvPr/>
        </p:nvPicPr>
        <p:blipFill>
          <a:blip r:embed="rId3"/>
          <a:stretch>
            <a:fillRect/>
          </a:stretch>
        </p:blipFill>
        <p:spPr>
          <a:xfrm>
            <a:off x="7921116" y="0"/>
            <a:ext cx="1222884" cy="1296144"/>
          </a:xfrm>
          <a:prstGeom prst="rect">
            <a:avLst/>
          </a:prstGeom>
          <a:scene3d>
            <a:camera prst="orthographicFront">
              <a:rot lat="0" lon="10199978" rev="0"/>
            </a:camera>
            <a:lightRig rig="threePt" dir="t"/>
          </a:scene3d>
          <a:sp3d/>
        </p:spPr>
      </p:pic>
    </p:spTree>
    <p:extLst>
      <p:ext uri="{BB962C8B-B14F-4D97-AF65-F5344CB8AC3E}">
        <p14:creationId xmlns:p14="http://schemas.microsoft.com/office/powerpoint/2010/main" val="25953960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smtClean="0"/>
              <a:t>Common Criteria Privacy Class</a:t>
            </a:r>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980728"/>
            <a:ext cx="7704707"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60552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smtClean="0"/>
              <a:t>Privacy and Data Surveillance</a:t>
            </a:r>
            <a:endParaRPr lang="en-US" dirty="0"/>
          </a:p>
        </p:txBody>
      </p:sp>
      <p:sp>
        <p:nvSpPr>
          <p:cNvPr id="2" name="Content Placeholder 1"/>
          <p:cNvSpPr>
            <a:spLocks noGrp="1"/>
          </p:cNvSpPr>
          <p:nvPr>
            <p:ph idx="1"/>
          </p:nvPr>
        </p:nvSpPr>
        <p:spPr/>
        <p:txBody>
          <a:bodyPr/>
          <a:lstStyle/>
          <a:p>
            <a:pPr>
              <a:spcBef>
                <a:spcPts val="600"/>
              </a:spcBef>
            </a:pPr>
            <a:r>
              <a:rPr lang="en-US" sz="2000" dirty="0" smtClean="0"/>
              <a:t>Demands of homeland security and counterterrorism have imposed new threats to personal privacy</a:t>
            </a:r>
          </a:p>
          <a:p>
            <a:pPr>
              <a:spcBef>
                <a:spcPts val="600"/>
              </a:spcBef>
            </a:pPr>
            <a:r>
              <a:rPr lang="en-US" sz="2000" dirty="0" smtClean="0"/>
              <a:t>Law enforcement and intelligence agencies have become increasingly aggressive in using data surveillance techniques to fulfill their mission</a:t>
            </a:r>
          </a:p>
          <a:p>
            <a:pPr>
              <a:spcBef>
                <a:spcPts val="600"/>
              </a:spcBef>
            </a:pPr>
            <a:r>
              <a:rPr lang="en-US" sz="2000" dirty="0" smtClean="0"/>
              <a:t>Private organizations are exploiting a number of trends to increase their ability to build detailed profiles of individuals</a:t>
            </a:r>
          </a:p>
          <a:p>
            <a:pPr lvl="1">
              <a:spcBef>
                <a:spcPts val="600"/>
              </a:spcBef>
            </a:pPr>
            <a:r>
              <a:rPr lang="en-US" sz="1800" dirty="0" smtClean="0"/>
              <a:t>Spread of the Internet</a:t>
            </a:r>
          </a:p>
          <a:p>
            <a:pPr lvl="1">
              <a:spcBef>
                <a:spcPts val="600"/>
              </a:spcBef>
            </a:pPr>
            <a:r>
              <a:rPr lang="en-US" sz="1800" dirty="0" smtClean="0"/>
              <a:t>Increase in electronic payment methods</a:t>
            </a:r>
          </a:p>
          <a:p>
            <a:pPr lvl="1">
              <a:spcBef>
                <a:spcPts val="600"/>
              </a:spcBef>
            </a:pPr>
            <a:r>
              <a:rPr lang="en-US" sz="1800" dirty="0" smtClean="0"/>
              <a:t>Near-universal use of cellular phone communications</a:t>
            </a:r>
          </a:p>
          <a:p>
            <a:pPr lvl="1">
              <a:spcBef>
                <a:spcPts val="600"/>
              </a:spcBef>
            </a:pPr>
            <a:r>
              <a:rPr lang="en-US" sz="1800" dirty="0" smtClean="0"/>
              <a:t>Ubiquitous computation</a:t>
            </a:r>
          </a:p>
          <a:p>
            <a:pPr lvl="1">
              <a:spcBef>
                <a:spcPts val="600"/>
              </a:spcBef>
            </a:pPr>
            <a:r>
              <a:rPr lang="en-US" sz="1800" dirty="0" smtClean="0"/>
              <a:t>Sensor webs</a:t>
            </a:r>
          </a:p>
          <a:p>
            <a:pPr>
              <a:spcBef>
                <a:spcPts val="600"/>
              </a:spcBef>
            </a:pPr>
            <a:r>
              <a:rPr lang="en-US" sz="2000" dirty="0" smtClean="0"/>
              <a:t>Both policy and technical approaches are needed to protect privacy when both government and nongovernment organizations seek to learn as much as possible about individuals</a:t>
            </a:r>
            <a:endParaRPr lang="en-US" sz="2000" dirty="0"/>
          </a:p>
        </p:txBody>
      </p:sp>
    </p:spTree>
    <p:extLst>
      <p:ext uri="{BB962C8B-B14F-4D97-AF65-F5344CB8AC3E}">
        <p14:creationId xmlns:p14="http://schemas.microsoft.com/office/powerpoint/2010/main" val="3901633863"/>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randombar(horizontal)">
                                      <p:cBhvr>
                                        <p:cTn id="7" dur="500"/>
                                        <p:tgtEl>
                                          <p:spTgt spid="2">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0" dur="500"/>
                                        <p:tgtEl>
                                          <p:spTgt spid="2">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randombar(horizontal)">
                                      <p:cBhvr>
                                        <p:cTn id="13" dur="500"/>
                                        <p:tgtEl>
                                          <p:spTgt spid="2">
                                            <p:txEl>
                                              <p:pRg st="4" end="4"/>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randombar(horizontal)">
                                      <p:cBhvr>
                                        <p:cTn id="16" dur="500"/>
                                        <p:tgtEl>
                                          <p:spTgt spid="2">
                                            <p:txEl>
                                              <p:pRg st="5" end="5"/>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randombar(horizontal)">
                                      <p:cBhvr>
                                        <p:cTn id="19" dur="500"/>
                                        <p:tgtEl>
                                          <p:spTgt spid="2">
                                            <p:txEl>
                                              <p:pRg st="6" end="6"/>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randombar(horizontal)">
                                      <p:cBhvr>
                                        <p:cTn id="22" dur="500"/>
                                        <p:tgtEl>
                                          <p:spTgt spid="2">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randombar(horizontal)">
                                      <p:cBhvr>
                                        <p:cTn id="2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Cybercrime / Computer Crime</a:t>
            </a:r>
          </a:p>
        </p:txBody>
      </p:sp>
      <p:sp>
        <p:nvSpPr>
          <p:cNvPr id="200707" name="Rectangle 3"/>
          <p:cNvSpPr>
            <a:spLocks noGrp="1" noChangeArrowheads="1"/>
          </p:cNvSpPr>
          <p:nvPr>
            <p:ph idx="1"/>
          </p:nvPr>
        </p:nvSpPr>
        <p:spPr/>
        <p:txBody>
          <a:bodyPr/>
          <a:lstStyle/>
          <a:p>
            <a:pPr marL="0" indent="0">
              <a:buNone/>
            </a:pPr>
            <a:r>
              <a:rPr lang="en-US" dirty="0" smtClean="0"/>
              <a:t>“Computer crime, or cybercrime, is a term used broadly to describe criminal activity in which computers or computer networks are a tool, a target, or a place of criminal activity.” </a:t>
            </a:r>
          </a:p>
          <a:p>
            <a:endParaRPr lang="en-US" dirty="0" smtClean="0"/>
          </a:p>
          <a:p>
            <a:pPr marL="0" indent="0">
              <a:buNone/>
            </a:pPr>
            <a:r>
              <a:rPr lang="en-US" dirty="0" smtClean="0"/>
              <a:t>		</a:t>
            </a:r>
          </a:p>
          <a:p>
            <a:pPr marL="0" indent="0">
              <a:buNone/>
            </a:pPr>
            <a:r>
              <a:rPr lang="en-US" dirty="0" smtClean="0"/>
              <a:t>--From the New York Law School Course on</a:t>
            </a:r>
          </a:p>
          <a:p>
            <a:pPr marL="0" indent="0">
              <a:buNone/>
            </a:pPr>
            <a:r>
              <a:rPr lang="en-US" dirty="0" smtClean="0"/>
              <a:t>Cybercrime,  Cyberterrorism, and Digital </a:t>
            </a:r>
          </a:p>
          <a:p>
            <a:pPr marL="0" indent="0">
              <a:buNone/>
            </a:pPr>
            <a:r>
              <a:rPr lang="en-US" dirty="0" smtClean="0"/>
              <a:t>Law Enforcement</a:t>
            </a:r>
          </a:p>
          <a:p>
            <a:endParaRPr lang="en-AU" dirty="0"/>
          </a:p>
        </p:txBody>
      </p:sp>
      <p:pic>
        <p:nvPicPr>
          <p:cNvPr id="194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51700" y="5702300"/>
            <a:ext cx="1892300"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1727734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Privacy Protection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21129345"/>
              </p:ext>
            </p:extLst>
          </p:nvPr>
        </p:nvGraphicFramePr>
        <p:xfrm>
          <a:off x="107504" y="931168"/>
          <a:ext cx="8964488" cy="5378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8060294"/>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dirty="0" smtClean="0"/>
              <a:t>Privacy </a:t>
            </a:r>
            <a:r>
              <a:rPr lang="en-US" dirty="0"/>
              <a:t>Protection</a:t>
            </a:r>
            <a:endParaRPr lang="en-US" dirty="0"/>
          </a:p>
        </p:txBody>
      </p:sp>
      <p:pic>
        <p:nvPicPr>
          <p:cNvPr id="245764" name="Picture 4" descr="f6.pdf                                                         00ABB570  Mnementh                      BEAE7A2F:"/>
          <p:cNvPicPr>
            <a:picLocks noChangeAspect="1" noChangeArrowheads="1"/>
          </p:cNvPicPr>
          <p:nvPr/>
        </p:nvPicPr>
        <p:blipFill>
          <a:blip r:embed="rId3">
            <a:extLst>
              <a:ext uri="{28A0092B-C50C-407E-A947-70E740481C1C}">
                <a14:useLocalDpi xmlns:a14="http://schemas.microsoft.com/office/drawing/2010/main" val="0"/>
              </a:ext>
            </a:extLst>
          </a:blip>
          <a:srcRect t="4633" b="23161"/>
          <a:stretch>
            <a:fillRect/>
          </a:stretch>
        </p:blipFill>
        <p:spPr bwMode="auto">
          <a:xfrm>
            <a:off x="-29162" y="1196752"/>
            <a:ext cx="9173162" cy="5119736"/>
          </a:xfrm>
          <a:prstGeom prst="rect">
            <a:avLst/>
          </a:prstGeom>
          <a:noFill/>
          <a:extLst>
            <a:ext uri="{909E8E84-426E-40DD-AFC4-6F175D3DCCD1}">
              <a14:hiddenFill xmlns:a14="http://schemas.microsoft.com/office/drawing/2010/main">
                <a:solidFill>
                  <a:srgbClr val="FFFFFF">
                    <a:alpha val="70000"/>
                  </a:srgbClr>
                </a:solidFill>
              </a14:hiddenFill>
            </a:ext>
          </a:extLst>
        </p:spPr>
      </p:pic>
    </p:spTree>
    <p:extLst>
      <p:ext uri="{BB962C8B-B14F-4D97-AF65-F5344CB8AC3E}">
        <p14:creationId xmlns:p14="http://schemas.microsoft.com/office/powerpoint/2010/main" val="13822133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smtClean="0"/>
              <a:t>Ethical Issues</a:t>
            </a:r>
            <a:endParaRPr lang="en-US"/>
          </a:p>
        </p:txBody>
      </p:sp>
      <p:sp>
        <p:nvSpPr>
          <p:cNvPr id="247811" name="Rectangle 3"/>
          <p:cNvSpPr>
            <a:spLocks noGrp="1" noChangeArrowheads="1"/>
          </p:cNvSpPr>
          <p:nvPr>
            <p:ph type="body" idx="1"/>
          </p:nvPr>
        </p:nvSpPr>
        <p:spPr>
          <a:xfrm>
            <a:off x="457200" y="1190525"/>
            <a:ext cx="8435280" cy="4830763"/>
          </a:xfrm>
        </p:spPr>
        <p:txBody>
          <a:bodyPr/>
          <a:lstStyle/>
          <a:p>
            <a:pPr>
              <a:spcBef>
                <a:spcPts val="600"/>
              </a:spcBef>
            </a:pPr>
            <a:r>
              <a:rPr lang="en-US" sz="2800" dirty="0" smtClean="0"/>
              <a:t>“</a:t>
            </a:r>
            <a:r>
              <a:rPr lang="en-US" sz="2800" dirty="0" smtClean="0"/>
              <a:t>a system of moral principles relating benefits and harms of particular actions to rightness and wrongness of motives and ends of them</a:t>
            </a:r>
            <a:r>
              <a:rPr lang="en-US" sz="2800" dirty="0" smtClean="0"/>
              <a:t>”</a:t>
            </a:r>
          </a:p>
          <a:p>
            <a:pPr>
              <a:spcBef>
                <a:spcPts val="600"/>
              </a:spcBef>
            </a:pPr>
            <a:r>
              <a:rPr lang="en-US" sz="2800" dirty="0"/>
              <a:t>have many potential misuses / abuses of information and electronic communication that create privacy and security problems</a:t>
            </a:r>
          </a:p>
          <a:p>
            <a:pPr>
              <a:spcBef>
                <a:spcPts val="600"/>
              </a:spcBef>
            </a:pPr>
            <a:r>
              <a:rPr lang="en-US" sz="2800" dirty="0"/>
              <a:t>Basic ethical principles developed by civilizations apply</a:t>
            </a:r>
          </a:p>
          <a:p>
            <a:pPr lvl="1">
              <a:spcBef>
                <a:spcPts val="600"/>
              </a:spcBef>
            </a:pPr>
            <a:r>
              <a:rPr lang="en-US" sz="2400" dirty="0"/>
              <a:t>Unique considerations surrounding computers and information systems</a:t>
            </a:r>
          </a:p>
          <a:p>
            <a:pPr lvl="1">
              <a:spcBef>
                <a:spcPts val="600"/>
              </a:spcBef>
            </a:pPr>
            <a:r>
              <a:rPr lang="en-US" sz="2400" dirty="0"/>
              <a:t>Scale of activities not possible before</a:t>
            </a:r>
          </a:p>
          <a:p>
            <a:pPr lvl="1">
              <a:spcBef>
                <a:spcPts val="600"/>
              </a:spcBef>
            </a:pPr>
            <a:r>
              <a:rPr lang="en-US" sz="2400" dirty="0"/>
              <a:t>Creation of new types of entities for which no agreed ethical rules have previously been formed</a:t>
            </a:r>
          </a:p>
        </p:txBody>
      </p:sp>
    </p:spTree>
    <p:extLst>
      <p:ext uri="{BB962C8B-B14F-4D97-AF65-F5344CB8AC3E}">
        <p14:creationId xmlns:p14="http://schemas.microsoft.com/office/powerpoint/2010/main" val="342582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47811">
                                            <p:txEl>
                                              <p:pRg st="2" end="2"/>
                                            </p:txEl>
                                          </p:spTgt>
                                        </p:tgtEl>
                                        <p:attrNameLst>
                                          <p:attrName>style.visibility</p:attrName>
                                        </p:attrNameLst>
                                      </p:cBhvr>
                                      <p:to>
                                        <p:strVal val="visible"/>
                                      </p:to>
                                    </p:set>
                                    <p:animEffect transition="in" filter="randombar(horizontal)">
                                      <p:cBhvr>
                                        <p:cTn id="7" dur="500"/>
                                        <p:tgtEl>
                                          <p:spTgt spid="247811">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47811">
                                            <p:txEl>
                                              <p:pRg st="3" end="3"/>
                                            </p:txEl>
                                          </p:spTgt>
                                        </p:tgtEl>
                                        <p:attrNameLst>
                                          <p:attrName>style.visibility</p:attrName>
                                        </p:attrNameLst>
                                      </p:cBhvr>
                                      <p:to>
                                        <p:strVal val="visible"/>
                                      </p:to>
                                    </p:set>
                                    <p:animEffect transition="in" filter="randombar(horizontal)">
                                      <p:cBhvr>
                                        <p:cTn id="10" dur="500"/>
                                        <p:tgtEl>
                                          <p:spTgt spid="247811">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47811">
                                            <p:txEl>
                                              <p:pRg st="4" end="4"/>
                                            </p:txEl>
                                          </p:spTgt>
                                        </p:tgtEl>
                                        <p:attrNameLst>
                                          <p:attrName>style.visibility</p:attrName>
                                        </p:attrNameLst>
                                      </p:cBhvr>
                                      <p:to>
                                        <p:strVal val="visible"/>
                                      </p:to>
                                    </p:set>
                                    <p:animEffect transition="in" filter="randombar(horizontal)">
                                      <p:cBhvr>
                                        <p:cTn id="13" dur="500"/>
                                        <p:tgtEl>
                                          <p:spTgt spid="247811">
                                            <p:txEl>
                                              <p:pRg st="4" end="4"/>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47811">
                                            <p:txEl>
                                              <p:pRg st="5" end="5"/>
                                            </p:txEl>
                                          </p:spTgt>
                                        </p:tgtEl>
                                        <p:attrNameLst>
                                          <p:attrName>style.visibility</p:attrName>
                                        </p:attrNameLst>
                                      </p:cBhvr>
                                      <p:to>
                                        <p:strVal val="visible"/>
                                      </p:to>
                                    </p:set>
                                    <p:animEffect transition="in" filter="randombar(horizontal)">
                                      <p:cBhvr>
                                        <p:cTn id="16" dur="500"/>
                                        <p:tgtEl>
                                          <p:spTgt spid="2478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smtClean="0"/>
              <a:t>Ethical Hierarchy</a:t>
            </a:r>
            <a:endParaRPr 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002245"/>
            <a:ext cx="6336704" cy="631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518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smtClean="0"/>
              <a:t>Ethical Issues</a:t>
            </a:r>
            <a:endParaRPr lang="en-US" dirty="0"/>
          </a:p>
        </p:txBody>
      </p:sp>
      <p:sp>
        <p:nvSpPr>
          <p:cNvPr id="251907" name="Rectangle 3"/>
          <p:cNvSpPr>
            <a:spLocks noGrp="1" noChangeArrowheads="1"/>
          </p:cNvSpPr>
          <p:nvPr>
            <p:ph type="body" idx="1"/>
          </p:nvPr>
        </p:nvSpPr>
        <p:spPr>
          <a:xfrm>
            <a:off x="457200" y="1295401"/>
            <a:ext cx="8507288" cy="4830763"/>
          </a:xfrm>
        </p:spPr>
        <p:txBody>
          <a:bodyPr/>
          <a:lstStyle/>
          <a:p>
            <a:r>
              <a:rPr lang="en-US" dirty="0" smtClean="0"/>
              <a:t>some ethical issues from computer use:</a:t>
            </a:r>
          </a:p>
          <a:p>
            <a:pPr lvl="1"/>
            <a:r>
              <a:rPr lang="en-US" dirty="0" smtClean="0"/>
              <a:t>repositories and processors of information</a:t>
            </a:r>
          </a:p>
          <a:p>
            <a:pPr lvl="1"/>
            <a:r>
              <a:rPr lang="en-US" dirty="0" smtClean="0"/>
              <a:t>producers of new forms and types of assets</a:t>
            </a:r>
          </a:p>
          <a:p>
            <a:pPr lvl="1"/>
            <a:r>
              <a:rPr lang="en-US" dirty="0" smtClean="0"/>
              <a:t>instruments of acts</a:t>
            </a:r>
          </a:p>
          <a:p>
            <a:pPr lvl="1"/>
            <a:r>
              <a:rPr lang="en-US" dirty="0" smtClean="0"/>
              <a:t>symbols of intimidation and deception</a:t>
            </a:r>
          </a:p>
          <a:p>
            <a:r>
              <a:rPr lang="en-US" dirty="0" smtClean="0"/>
              <a:t>those who understand / exploit technology, and have access permission, have power over these</a:t>
            </a:r>
          </a:p>
          <a:p>
            <a:r>
              <a:rPr lang="en-US" dirty="0" smtClean="0"/>
              <a:t>issue is balancing professional responsibilities with ethical or moral responsibilities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94504" y="76200"/>
            <a:ext cx="1549496" cy="1412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2893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1907">
                                            <p:txEl>
                                              <p:pRg st="5" end="5"/>
                                            </p:txEl>
                                          </p:spTgt>
                                        </p:tgtEl>
                                        <p:attrNameLst>
                                          <p:attrName>style.visibility</p:attrName>
                                        </p:attrNameLst>
                                      </p:cBhvr>
                                      <p:to>
                                        <p:strVal val="visible"/>
                                      </p:to>
                                    </p:set>
                                    <p:animEffect transition="in" filter="randombar(horizontal)">
                                      <p:cBhvr>
                                        <p:cTn id="7" dur="500"/>
                                        <p:tgtEl>
                                          <p:spTgt spid="251907">
                                            <p:txEl>
                                              <p:pRg st="5" end="5"/>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51907">
                                            <p:txEl>
                                              <p:pRg st="6" end="6"/>
                                            </p:txEl>
                                          </p:spTgt>
                                        </p:tgtEl>
                                        <p:attrNameLst>
                                          <p:attrName>style.visibility</p:attrName>
                                        </p:attrNameLst>
                                      </p:cBhvr>
                                      <p:to>
                                        <p:strVal val="visible"/>
                                      </p:to>
                                    </p:set>
                                    <p:animEffect transition="in" filter="randombar(horizontal)">
                                      <p:cBhvr>
                                        <p:cTn id="10" dur="500"/>
                                        <p:tgtEl>
                                          <p:spTgt spid="2519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1" descr="knightanddrago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93809" y="5733256"/>
            <a:ext cx="1350191" cy="1152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0899" name="Rectangle 2"/>
          <p:cNvSpPr>
            <a:spLocks noGrp="1" noChangeArrowheads="1"/>
          </p:cNvSpPr>
          <p:nvPr>
            <p:ph type="title"/>
          </p:nvPr>
        </p:nvSpPr>
        <p:spPr/>
        <p:txBody>
          <a:bodyPr/>
          <a:lstStyle/>
          <a:p>
            <a:r>
              <a:rPr lang="en-US" sz="3600" dirty="0" smtClean="0"/>
              <a:t>Professional/Ethical Responsibilities</a:t>
            </a:r>
            <a:endParaRPr lang="en-US" sz="3600" dirty="0"/>
          </a:p>
        </p:txBody>
      </p:sp>
      <p:sp>
        <p:nvSpPr>
          <p:cNvPr id="253955" name="Rectangle 3"/>
          <p:cNvSpPr>
            <a:spLocks noGrp="1" noChangeArrowheads="1"/>
          </p:cNvSpPr>
          <p:nvPr>
            <p:ph idx="1"/>
          </p:nvPr>
        </p:nvSpPr>
        <p:spPr>
          <a:xfrm>
            <a:off x="457200" y="1118517"/>
            <a:ext cx="8229600" cy="4830763"/>
          </a:xfrm>
        </p:spPr>
        <p:txBody>
          <a:bodyPr/>
          <a:lstStyle/>
          <a:p>
            <a:r>
              <a:rPr lang="en-US" sz="2400" dirty="0" smtClean="0"/>
              <a:t>Concern with balancing professional responsibilities with ethical or moral responsibilities</a:t>
            </a:r>
          </a:p>
          <a:p>
            <a:r>
              <a:rPr lang="en-US" sz="2400" dirty="0" smtClean="0"/>
              <a:t>Types of ethical areas a computing/IS professional may face:</a:t>
            </a:r>
          </a:p>
          <a:p>
            <a:pPr lvl="1"/>
            <a:r>
              <a:rPr lang="en-US" sz="2000" dirty="0" smtClean="0"/>
              <a:t>Ethical duty as a professional may come into conflict with loyalty to employer</a:t>
            </a:r>
          </a:p>
          <a:p>
            <a:pPr lvl="1"/>
            <a:r>
              <a:rPr lang="en-US" sz="2000" dirty="0" smtClean="0"/>
              <a:t>“Blowing the whistle”</a:t>
            </a:r>
          </a:p>
          <a:p>
            <a:pPr lvl="1"/>
            <a:r>
              <a:rPr lang="en-US" sz="2000" dirty="0" smtClean="0"/>
              <a:t>Expose a situation that can harm the public or a company’s customers</a:t>
            </a:r>
          </a:p>
          <a:p>
            <a:pPr lvl="1"/>
            <a:r>
              <a:rPr lang="en-US" sz="2000" dirty="0" smtClean="0"/>
              <a:t>Potential conflict of interest</a:t>
            </a:r>
          </a:p>
          <a:p>
            <a:r>
              <a:rPr lang="en-US" sz="2400" dirty="0" smtClean="0"/>
              <a:t>Organizations have a duty to provide alternative, less extreme opportunities for the employee</a:t>
            </a:r>
          </a:p>
          <a:p>
            <a:pPr lvl="1"/>
            <a:r>
              <a:rPr lang="en-US" sz="2000" dirty="0" smtClean="0"/>
              <a:t>In-house ombudsperson coupled with a commitment not to penalize employees for exposing problems</a:t>
            </a:r>
          </a:p>
          <a:p>
            <a:r>
              <a:rPr lang="en-US" sz="2400" dirty="0" smtClean="0"/>
              <a:t>Professional societies should provide a mechanism whereby society members can get advice on how to proceed</a:t>
            </a:r>
            <a:endParaRPr lang="en-US" sz="2400" dirty="0"/>
          </a:p>
        </p:txBody>
      </p:sp>
    </p:spTree>
    <p:extLst>
      <p:ext uri="{BB962C8B-B14F-4D97-AF65-F5344CB8AC3E}">
        <p14:creationId xmlns:p14="http://schemas.microsoft.com/office/powerpoint/2010/main" val="363558377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3955">
                                            <p:txEl>
                                              <p:pRg st="6" end="6"/>
                                            </p:txEl>
                                          </p:spTgt>
                                        </p:tgtEl>
                                        <p:attrNameLst>
                                          <p:attrName>style.visibility</p:attrName>
                                        </p:attrNameLst>
                                      </p:cBhvr>
                                      <p:to>
                                        <p:strVal val="visible"/>
                                      </p:to>
                                    </p:set>
                                    <p:animEffect transition="in" filter="randombar(horizontal)">
                                      <p:cBhvr>
                                        <p:cTn id="7" dur="500"/>
                                        <p:tgtEl>
                                          <p:spTgt spid="253955">
                                            <p:txEl>
                                              <p:pRg st="6" end="6"/>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53955">
                                            <p:txEl>
                                              <p:pRg st="7" end="7"/>
                                            </p:txEl>
                                          </p:spTgt>
                                        </p:tgtEl>
                                        <p:attrNameLst>
                                          <p:attrName>style.visibility</p:attrName>
                                        </p:attrNameLst>
                                      </p:cBhvr>
                                      <p:to>
                                        <p:strVal val="visible"/>
                                      </p:to>
                                    </p:set>
                                    <p:animEffect transition="in" filter="randombar(horizontal)">
                                      <p:cBhvr>
                                        <p:cTn id="10" dur="500"/>
                                        <p:tgtEl>
                                          <p:spTgt spid="253955">
                                            <p:txEl>
                                              <p:pRg st="7" end="7"/>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53955">
                                            <p:txEl>
                                              <p:pRg st="8" end="8"/>
                                            </p:txEl>
                                          </p:spTgt>
                                        </p:tgtEl>
                                        <p:attrNameLst>
                                          <p:attrName>style.visibility</p:attrName>
                                        </p:attrNameLst>
                                      </p:cBhvr>
                                      <p:to>
                                        <p:strVal val="visible"/>
                                      </p:to>
                                    </p:set>
                                    <p:animEffect transition="in" filter="randombar(horizontal)">
                                      <p:cBhvr>
                                        <p:cTn id="13" dur="500"/>
                                        <p:tgtEl>
                                          <p:spTgt spid="25395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smtClean="0"/>
              <a:t>Codes of Conduct</a:t>
            </a:r>
            <a:endParaRPr lang="en-US"/>
          </a:p>
        </p:txBody>
      </p:sp>
      <p:sp>
        <p:nvSpPr>
          <p:cNvPr id="256003" name="Rectangle 3"/>
          <p:cNvSpPr>
            <a:spLocks noGrp="1" noChangeArrowheads="1"/>
          </p:cNvSpPr>
          <p:nvPr>
            <p:ph type="body" idx="1"/>
          </p:nvPr>
        </p:nvSpPr>
        <p:spPr/>
        <p:txBody>
          <a:bodyPr/>
          <a:lstStyle/>
          <a:p>
            <a:r>
              <a:rPr lang="en-US" dirty="0" smtClean="0"/>
              <a:t>ethics not precise laws or sets of facts</a:t>
            </a:r>
          </a:p>
          <a:p>
            <a:r>
              <a:rPr lang="en-US" dirty="0" smtClean="0"/>
              <a:t>many areas may present ethical ambiguity</a:t>
            </a:r>
          </a:p>
          <a:p>
            <a:r>
              <a:rPr lang="en-US" dirty="0" smtClean="0"/>
              <a:t>many professional societies have ethical codes of conduct which can:</a:t>
            </a:r>
          </a:p>
          <a:p>
            <a:pPr lvl="1"/>
            <a:r>
              <a:rPr lang="en-US" dirty="0" smtClean="0"/>
              <a:t>be a positive stimulus and instill confidence</a:t>
            </a:r>
          </a:p>
          <a:p>
            <a:pPr lvl="1"/>
            <a:r>
              <a:rPr lang="en-US" dirty="0" smtClean="0"/>
              <a:t>be educational</a:t>
            </a:r>
          </a:p>
          <a:p>
            <a:pPr lvl="1"/>
            <a:r>
              <a:rPr lang="en-US" dirty="0" smtClean="0"/>
              <a:t>provide a measure of support</a:t>
            </a:r>
          </a:p>
          <a:p>
            <a:pPr lvl="1"/>
            <a:r>
              <a:rPr lang="en-US" dirty="0" smtClean="0"/>
              <a:t>be a means of deterrence and discipline</a:t>
            </a:r>
          </a:p>
          <a:p>
            <a:pPr lvl="1"/>
            <a:r>
              <a:rPr lang="en-US" dirty="0" smtClean="0"/>
              <a:t>enhance the profession's public image</a:t>
            </a:r>
            <a:endParaRPr lang="en-US" dirty="0"/>
          </a:p>
        </p:txBody>
      </p:sp>
    </p:spTree>
    <p:extLst>
      <p:ext uri="{BB962C8B-B14F-4D97-AF65-F5344CB8AC3E}">
        <p14:creationId xmlns:p14="http://schemas.microsoft.com/office/powerpoint/2010/main" val="7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03">
                                            <p:txEl>
                                              <p:pRg st="2" end="2"/>
                                            </p:txEl>
                                          </p:spTgt>
                                        </p:tgtEl>
                                        <p:attrNameLst>
                                          <p:attrName>style.visibility</p:attrName>
                                        </p:attrNameLst>
                                      </p:cBhvr>
                                      <p:to>
                                        <p:strVal val="visible"/>
                                      </p:to>
                                    </p:set>
                                    <p:animEffect transition="in" filter="randombar(horizontal)">
                                      <p:cBhvr>
                                        <p:cTn id="7" dur="500"/>
                                        <p:tgtEl>
                                          <p:spTgt spid="256003">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56003">
                                            <p:txEl>
                                              <p:pRg st="3" end="3"/>
                                            </p:txEl>
                                          </p:spTgt>
                                        </p:tgtEl>
                                        <p:attrNameLst>
                                          <p:attrName>style.visibility</p:attrName>
                                        </p:attrNameLst>
                                      </p:cBhvr>
                                      <p:to>
                                        <p:strVal val="visible"/>
                                      </p:to>
                                    </p:set>
                                    <p:animEffect transition="in" filter="randombar(horizontal)">
                                      <p:cBhvr>
                                        <p:cTn id="10" dur="500"/>
                                        <p:tgtEl>
                                          <p:spTgt spid="256003">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56003">
                                            <p:txEl>
                                              <p:pRg st="4" end="4"/>
                                            </p:txEl>
                                          </p:spTgt>
                                        </p:tgtEl>
                                        <p:attrNameLst>
                                          <p:attrName>style.visibility</p:attrName>
                                        </p:attrNameLst>
                                      </p:cBhvr>
                                      <p:to>
                                        <p:strVal val="visible"/>
                                      </p:to>
                                    </p:set>
                                    <p:animEffect transition="in" filter="randombar(horizontal)">
                                      <p:cBhvr>
                                        <p:cTn id="13" dur="500"/>
                                        <p:tgtEl>
                                          <p:spTgt spid="256003">
                                            <p:txEl>
                                              <p:pRg st="4" end="4"/>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56003">
                                            <p:txEl>
                                              <p:pRg st="5" end="5"/>
                                            </p:txEl>
                                          </p:spTgt>
                                        </p:tgtEl>
                                        <p:attrNameLst>
                                          <p:attrName>style.visibility</p:attrName>
                                        </p:attrNameLst>
                                      </p:cBhvr>
                                      <p:to>
                                        <p:strVal val="visible"/>
                                      </p:to>
                                    </p:set>
                                    <p:animEffect transition="in" filter="randombar(horizontal)">
                                      <p:cBhvr>
                                        <p:cTn id="16" dur="500"/>
                                        <p:tgtEl>
                                          <p:spTgt spid="256003">
                                            <p:txEl>
                                              <p:pRg st="5" end="5"/>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56003">
                                            <p:txEl>
                                              <p:pRg st="6" end="6"/>
                                            </p:txEl>
                                          </p:spTgt>
                                        </p:tgtEl>
                                        <p:attrNameLst>
                                          <p:attrName>style.visibility</p:attrName>
                                        </p:attrNameLst>
                                      </p:cBhvr>
                                      <p:to>
                                        <p:strVal val="visible"/>
                                      </p:to>
                                    </p:set>
                                    <p:animEffect transition="in" filter="randombar(horizontal)">
                                      <p:cBhvr>
                                        <p:cTn id="19" dur="500"/>
                                        <p:tgtEl>
                                          <p:spTgt spid="256003">
                                            <p:txEl>
                                              <p:pRg st="6" end="6"/>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256003">
                                            <p:txEl>
                                              <p:pRg st="7" end="7"/>
                                            </p:txEl>
                                          </p:spTgt>
                                        </p:tgtEl>
                                        <p:attrNameLst>
                                          <p:attrName>style.visibility</p:attrName>
                                        </p:attrNameLst>
                                      </p:cBhvr>
                                      <p:to>
                                        <p:strVal val="visible"/>
                                      </p:to>
                                    </p:set>
                                    <p:animEffect transition="in" filter="randombar(horizontal)">
                                      <p:cBhvr>
                                        <p:cTn id="22" dur="500"/>
                                        <p:tgtEl>
                                          <p:spTgt spid="2560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6100" y="0"/>
            <a:ext cx="5497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3979299"/>
      </p:ext>
    </p:extLst>
  </p:cSld>
  <p:clrMapOvr>
    <a:masterClrMapping/>
  </p:clrMapOvr>
  <p:transition>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5888"/>
            <a:ext cx="8102600" cy="660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1628032"/>
      </p:ext>
    </p:extLst>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0900" y="0"/>
            <a:ext cx="48863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15191242"/>
      </p:ext>
    </p:extLst>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GB" smtClean="0"/>
              <a:t>Types of Computer Crime</a:t>
            </a:r>
            <a:endParaRPr lang="en-AU" dirty="0"/>
          </a:p>
        </p:txBody>
      </p:sp>
      <p:sp>
        <p:nvSpPr>
          <p:cNvPr id="21506" name="Rectangle 3"/>
          <p:cNvSpPr>
            <a:spLocks noGrp="1" noChangeArrowheads="1"/>
          </p:cNvSpPr>
          <p:nvPr>
            <p:ph idx="1"/>
          </p:nvPr>
        </p:nvSpPr>
        <p:spPr/>
        <p:txBody>
          <a:bodyPr/>
          <a:lstStyle/>
          <a:p>
            <a:r>
              <a:rPr lang="en-AU" smtClean="0"/>
              <a:t>The U.S. Department of Justice categorizes computer crime based on the role that the computer plays in the criminal activity:</a:t>
            </a:r>
            <a:endParaRPr lang="en-AU"/>
          </a:p>
        </p:txBody>
      </p:sp>
      <p:sp>
        <p:nvSpPr>
          <p:cNvPr id="6" name="Freeform 5"/>
          <p:cNvSpPr/>
          <p:nvPr/>
        </p:nvSpPr>
        <p:spPr>
          <a:xfrm>
            <a:off x="382032" y="2971800"/>
            <a:ext cx="2684487" cy="3683000"/>
          </a:xfrm>
          <a:custGeom>
            <a:avLst/>
            <a:gdLst>
              <a:gd name="connsiteX0" fmla="*/ 0 w 2684487"/>
              <a:gd name="connsiteY0" fmla="*/ 268449 h 3683000"/>
              <a:gd name="connsiteX1" fmla="*/ 268449 w 2684487"/>
              <a:gd name="connsiteY1" fmla="*/ 0 h 3683000"/>
              <a:gd name="connsiteX2" fmla="*/ 2416038 w 2684487"/>
              <a:gd name="connsiteY2" fmla="*/ 0 h 3683000"/>
              <a:gd name="connsiteX3" fmla="*/ 2684487 w 2684487"/>
              <a:gd name="connsiteY3" fmla="*/ 268449 h 3683000"/>
              <a:gd name="connsiteX4" fmla="*/ 2684487 w 2684487"/>
              <a:gd name="connsiteY4" fmla="*/ 3414551 h 3683000"/>
              <a:gd name="connsiteX5" fmla="*/ 2416038 w 2684487"/>
              <a:gd name="connsiteY5" fmla="*/ 3683000 h 3683000"/>
              <a:gd name="connsiteX6" fmla="*/ 268449 w 2684487"/>
              <a:gd name="connsiteY6" fmla="*/ 3683000 h 3683000"/>
              <a:gd name="connsiteX7" fmla="*/ 0 w 2684487"/>
              <a:gd name="connsiteY7" fmla="*/ 3414551 h 3683000"/>
              <a:gd name="connsiteX8" fmla="*/ 0 w 2684487"/>
              <a:gd name="connsiteY8" fmla="*/ 268449 h 368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4487" h="3683000">
                <a:moveTo>
                  <a:pt x="0" y="268449"/>
                </a:moveTo>
                <a:cubicBezTo>
                  <a:pt x="0" y="120189"/>
                  <a:pt x="120189" y="0"/>
                  <a:pt x="268449" y="0"/>
                </a:cubicBezTo>
                <a:lnTo>
                  <a:pt x="2416038" y="0"/>
                </a:lnTo>
                <a:cubicBezTo>
                  <a:pt x="2564298" y="0"/>
                  <a:pt x="2684487" y="120189"/>
                  <a:pt x="2684487" y="268449"/>
                </a:cubicBezTo>
                <a:lnTo>
                  <a:pt x="2684487" y="3414551"/>
                </a:lnTo>
                <a:cubicBezTo>
                  <a:pt x="2684487" y="3562811"/>
                  <a:pt x="2564298" y="3683000"/>
                  <a:pt x="2416038" y="3683000"/>
                </a:cubicBezTo>
                <a:lnTo>
                  <a:pt x="268449" y="3683000"/>
                </a:lnTo>
                <a:cubicBezTo>
                  <a:pt x="120189" y="3683000"/>
                  <a:pt x="0" y="3562811"/>
                  <a:pt x="0" y="3414551"/>
                </a:cubicBezTo>
                <a:lnTo>
                  <a:pt x="0" y="268449"/>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83820" tIns="83820" rIns="83820" bIns="2661920" numCol="1" spcCol="1270" anchor="ctr" anchorCtr="0">
            <a:noAutofit/>
          </a:bodyPr>
          <a:lstStyle/>
          <a:p>
            <a:pPr lvl="0" algn="ctr" defTabSz="977900">
              <a:lnSpc>
                <a:spcPct val="90000"/>
              </a:lnSpc>
              <a:spcBef>
                <a:spcPct val="0"/>
              </a:spcBef>
              <a:spcAft>
                <a:spcPct val="35000"/>
              </a:spcAft>
            </a:pPr>
            <a:r>
              <a:rPr lang="en-AU" sz="2200" kern="1200" dirty="0" smtClean="0"/>
              <a:t>Computers as targets</a:t>
            </a:r>
            <a:endParaRPr lang="en-US" sz="2200" kern="1200" dirty="0"/>
          </a:p>
        </p:txBody>
      </p:sp>
      <p:sp>
        <p:nvSpPr>
          <p:cNvPr id="7" name="Freeform 6"/>
          <p:cNvSpPr/>
          <p:nvPr/>
        </p:nvSpPr>
        <p:spPr>
          <a:xfrm>
            <a:off x="650481" y="4076700"/>
            <a:ext cx="2147589" cy="2393950"/>
          </a:xfrm>
          <a:custGeom>
            <a:avLst/>
            <a:gdLst>
              <a:gd name="connsiteX0" fmla="*/ 0 w 2147589"/>
              <a:gd name="connsiteY0" fmla="*/ 214759 h 2393950"/>
              <a:gd name="connsiteX1" fmla="*/ 214759 w 2147589"/>
              <a:gd name="connsiteY1" fmla="*/ 0 h 2393950"/>
              <a:gd name="connsiteX2" fmla="*/ 1932830 w 2147589"/>
              <a:gd name="connsiteY2" fmla="*/ 0 h 2393950"/>
              <a:gd name="connsiteX3" fmla="*/ 2147589 w 2147589"/>
              <a:gd name="connsiteY3" fmla="*/ 214759 h 2393950"/>
              <a:gd name="connsiteX4" fmla="*/ 2147589 w 2147589"/>
              <a:gd name="connsiteY4" fmla="*/ 2179191 h 2393950"/>
              <a:gd name="connsiteX5" fmla="*/ 1932830 w 2147589"/>
              <a:gd name="connsiteY5" fmla="*/ 2393950 h 2393950"/>
              <a:gd name="connsiteX6" fmla="*/ 214759 w 2147589"/>
              <a:gd name="connsiteY6" fmla="*/ 2393950 h 2393950"/>
              <a:gd name="connsiteX7" fmla="*/ 0 w 2147589"/>
              <a:gd name="connsiteY7" fmla="*/ 2179191 h 2393950"/>
              <a:gd name="connsiteX8" fmla="*/ 0 w 2147589"/>
              <a:gd name="connsiteY8" fmla="*/ 214759 h 239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7589" h="2393950">
                <a:moveTo>
                  <a:pt x="0" y="214759"/>
                </a:moveTo>
                <a:cubicBezTo>
                  <a:pt x="0" y="96151"/>
                  <a:pt x="96151" y="0"/>
                  <a:pt x="214759" y="0"/>
                </a:cubicBezTo>
                <a:lnTo>
                  <a:pt x="1932830" y="0"/>
                </a:lnTo>
                <a:cubicBezTo>
                  <a:pt x="2051438" y="0"/>
                  <a:pt x="2147589" y="96151"/>
                  <a:pt x="2147589" y="214759"/>
                </a:cubicBezTo>
                <a:lnTo>
                  <a:pt x="2147589" y="2179191"/>
                </a:lnTo>
                <a:cubicBezTo>
                  <a:pt x="2147589" y="2297799"/>
                  <a:pt x="2051438" y="2393950"/>
                  <a:pt x="1932830" y="2393950"/>
                </a:cubicBezTo>
                <a:lnTo>
                  <a:pt x="214759" y="2393950"/>
                </a:lnTo>
                <a:cubicBezTo>
                  <a:pt x="96151" y="2393950"/>
                  <a:pt x="0" y="2297799"/>
                  <a:pt x="0" y="2179191"/>
                </a:cubicBezTo>
                <a:lnTo>
                  <a:pt x="0" y="2147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541" tIns="93381" rIns="103541" bIns="93381" numCol="1" spcCol="1270" anchor="ctr" anchorCtr="0">
            <a:noAutofit/>
          </a:bodyPr>
          <a:lstStyle/>
          <a:p>
            <a:pPr lvl="0" algn="ctr" defTabSz="711200">
              <a:lnSpc>
                <a:spcPct val="90000"/>
              </a:lnSpc>
              <a:spcBef>
                <a:spcPct val="0"/>
              </a:spcBef>
              <a:spcAft>
                <a:spcPct val="35000"/>
              </a:spcAft>
            </a:pPr>
            <a:r>
              <a:rPr lang="en-AU" sz="1600" kern="1200" dirty="0" smtClean="0"/>
              <a:t>Involves an attack on data integrity, system integrity, data confidentiality, privacy, or availability</a:t>
            </a:r>
          </a:p>
        </p:txBody>
      </p:sp>
      <p:sp>
        <p:nvSpPr>
          <p:cNvPr id="8" name="Freeform 7"/>
          <p:cNvSpPr/>
          <p:nvPr/>
        </p:nvSpPr>
        <p:spPr>
          <a:xfrm>
            <a:off x="3267856" y="2971800"/>
            <a:ext cx="2684487" cy="3683000"/>
          </a:xfrm>
          <a:custGeom>
            <a:avLst/>
            <a:gdLst>
              <a:gd name="connsiteX0" fmla="*/ 0 w 2684487"/>
              <a:gd name="connsiteY0" fmla="*/ 268449 h 3683000"/>
              <a:gd name="connsiteX1" fmla="*/ 268449 w 2684487"/>
              <a:gd name="connsiteY1" fmla="*/ 0 h 3683000"/>
              <a:gd name="connsiteX2" fmla="*/ 2416038 w 2684487"/>
              <a:gd name="connsiteY2" fmla="*/ 0 h 3683000"/>
              <a:gd name="connsiteX3" fmla="*/ 2684487 w 2684487"/>
              <a:gd name="connsiteY3" fmla="*/ 268449 h 3683000"/>
              <a:gd name="connsiteX4" fmla="*/ 2684487 w 2684487"/>
              <a:gd name="connsiteY4" fmla="*/ 3414551 h 3683000"/>
              <a:gd name="connsiteX5" fmla="*/ 2416038 w 2684487"/>
              <a:gd name="connsiteY5" fmla="*/ 3683000 h 3683000"/>
              <a:gd name="connsiteX6" fmla="*/ 268449 w 2684487"/>
              <a:gd name="connsiteY6" fmla="*/ 3683000 h 3683000"/>
              <a:gd name="connsiteX7" fmla="*/ 0 w 2684487"/>
              <a:gd name="connsiteY7" fmla="*/ 3414551 h 3683000"/>
              <a:gd name="connsiteX8" fmla="*/ 0 w 2684487"/>
              <a:gd name="connsiteY8" fmla="*/ 268449 h 368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4487" h="3683000">
                <a:moveTo>
                  <a:pt x="0" y="268449"/>
                </a:moveTo>
                <a:cubicBezTo>
                  <a:pt x="0" y="120189"/>
                  <a:pt x="120189" y="0"/>
                  <a:pt x="268449" y="0"/>
                </a:cubicBezTo>
                <a:lnTo>
                  <a:pt x="2416038" y="0"/>
                </a:lnTo>
                <a:cubicBezTo>
                  <a:pt x="2564298" y="0"/>
                  <a:pt x="2684487" y="120189"/>
                  <a:pt x="2684487" y="268449"/>
                </a:cubicBezTo>
                <a:lnTo>
                  <a:pt x="2684487" y="3414551"/>
                </a:lnTo>
                <a:cubicBezTo>
                  <a:pt x="2684487" y="3562811"/>
                  <a:pt x="2564298" y="3683000"/>
                  <a:pt x="2416038" y="3683000"/>
                </a:cubicBezTo>
                <a:lnTo>
                  <a:pt x="268449" y="3683000"/>
                </a:lnTo>
                <a:cubicBezTo>
                  <a:pt x="120189" y="3683000"/>
                  <a:pt x="0" y="3562811"/>
                  <a:pt x="0" y="3414551"/>
                </a:cubicBezTo>
                <a:lnTo>
                  <a:pt x="0" y="268449"/>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83820" tIns="83820" rIns="83820" bIns="2661920" numCol="1" spcCol="1270" anchor="ctr" anchorCtr="0">
            <a:noAutofit/>
          </a:bodyPr>
          <a:lstStyle/>
          <a:p>
            <a:pPr lvl="0" algn="ctr" defTabSz="977900">
              <a:lnSpc>
                <a:spcPct val="90000"/>
              </a:lnSpc>
              <a:spcBef>
                <a:spcPct val="0"/>
              </a:spcBef>
              <a:spcAft>
                <a:spcPct val="35000"/>
              </a:spcAft>
            </a:pPr>
            <a:r>
              <a:rPr lang="en-AU" sz="2200" kern="1200" dirty="0" smtClean="0"/>
              <a:t>Computers as storage devices</a:t>
            </a:r>
          </a:p>
        </p:txBody>
      </p:sp>
      <p:sp>
        <p:nvSpPr>
          <p:cNvPr id="9" name="Freeform 8"/>
          <p:cNvSpPr/>
          <p:nvPr/>
        </p:nvSpPr>
        <p:spPr>
          <a:xfrm>
            <a:off x="3536305" y="4076700"/>
            <a:ext cx="2147589" cy="2393950"/>
          </a:xfrm>
          <a:custGeom>
            <a:avLst/>
            <a:gdLst>
              <a:gd name="connsiteX0" fmla="*/ 0 w 2147589"/>
              <a:gd name="connsiteY0" fmla="*/ 214759 h 2393950"/>
              <a:gd name="connsiteX1" fmla="*/ 214759 w 2147589"/>
              <a:gd name="connsiteY1" fmla="*/ 0 h 2393950"/>
              <a:gd name="connsiteX2" fmla="*/ 1932830 w 2147589"/>
              <a:gd name="connsiteY2" fmla="*/ 0 h 2393950"/>
              <a:gd name="connsiteX3" fmla="*/ 2147589 w 2147589"/>
              <a:gd name="connsiteY3" fmla="*/ 214759 h 2393950"/>
              <a:gd name="connsiteX4" fmla="*/ 2147589 w 2147589"/>
              <a:gd name="connsiteY4" fmla="*/ 2179191 h 2393950"/>
              <a:gd name="connsiteX5" fmla="*/ 1932830 w 2147589"/>
              <a:gd name="connsiteY5" fmla="*/ 2393950 h 2393950"/>
              <a:gd name="connsiteX6" fmla="*/ 214759 w 2147589"/>
              <a:gd name="connsiteY6" fmla="*/ 2393950 h 2393950"/>
              <a:gd name="connsiteX7" fmla="*/ 0 w 2147589"/>
              <a:gd name="connsiteY7" fmla="*/ 2179191 h 2393950"/>
              <a:gd name="connsiteX8" fmla="*/ 0 w 2147589"/>
              <a:gd name="connsiteY8" fmla="*/ 214759 h 239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7589" h="2393950">
                <a:moveTo>
                  <a:pt x="0" y="214759"/>
                </a:moveTo>
                <a:cubicBezTo>
                  <a:pt x="0" y="96151"/>
                  <a:pt x="96151" y="0"/>
                  <a:pt x="214759" y="0"/>
                </a:cubicBezTo>
                <a:lnTo>
                  <a:pt x="1932830" y="0"/>
                </a:lnTo>
                <a:cubicBezTo>
                  <a:pt x="2051438" y="0"/>
                  <a:pt x="2147589" y="96151"/>
                  <a:pt x="2147589" y="214759"/>
                </a:cubicBezTo>
                <a:lnTo>
                  <a:pt x="2147589" y="2179191"/>
                </a:lnTo>
                <a:cubicBezTo>
                  <a:pt x="2147589" y="2297799"/>
                  <a:pt x="2051438" y="2393950"/>
                  <a:pt x="1932830" y="2393950"/>
                </a:cubicBezTo>
                <a:lnTo>
                  <a:pt x="214759" y="2393950"/>
                </a:lnTo>
                <a:cubicBezTo>
                  <a:pt x="96151" y="2393950"/>
                  <a:pt x="0" y="2297799"/>
                  <a:pt x="0" y="2179191"/>
                </a:cubicBezTo>
                <a:lnTo>
                  <a:pt x="0" y="2147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541" tIns="93381" rIns="103541" bIns="93381" numCol="1" spcCol="1270" anchor="ctr" anchorCtr="0">
            <a:noAutofit/>
          </a:bodyPr>
          <a:lstStyle/>
          <a:p>
            <a:pPr lvl="0" algn="ctr" defTabSz="711200">
              <a:lnSpc>
                <a:spcPct val="90000"/>
              </a:lnSpc>
              <a:spcBef>
                <a:spcPct val="0"/>
              </a:spcBef>
              <a:spcAft>
                <a:spcPct val="35000"/>
              </a:spcAft>
            </a:pPr>
            <a:r>
              <a:rPr lang="en-AU" sz="1600" kern="1200" dirty="0" smtClean="0"/>
              <a:t>Using the computer to store stolen password lists, credit card or calling card numbers, proprietary corporate information, pornographic image files, or pirated commercial software</a:t>
            </a:r>
          </a:p>
        </p:txBody>
      </p:sp>
      <p:sp>
        <p:nvSpPr>
          <p:cNvPr id="10" name="Freeform 9"/>
          <p:cNvSpPr/>
          <p:nvPr/>
        </p:nvSpPr>
        <p:spPr>
          <a:xfrm>
            <a:off x="6153680" y="2971800"/>
            <a:ext cx="2684487" cy="3683000"/>
          </a:xfrm>
          <a:custGeom>
            <a:avLst/>
            <a:gdLst>
              <a:gd name="connsiteX0" fmla="*/ 0 w 2684487"/>
              <a:gd name="connsiteY0" fmla="*/ 268449 h 3683000"/>
              <a:gd name="connsiteX1" fmla="*/ 268449 w 2684487"/>
              <a:gd name="connsiteY1" fmla="*/ 0 h 3683000"/>
              <a:gd name="connsiteX2" fmla="*/ 2416038 w 2684487"/>
              <a:gd name="connsiteY2" fmla="*/ 0 h 3683000"/>
              <a:gd name="connsiteX3" fmla="*/ 2684487 w 2684487"/>
              <a:gd name="connsiteY3" fmla="*/ 268449 h 3683000"/>
              <a:gd name="connsiteX4" fmla="*/ 2684487 w 2684487"/>
              <a:gd name="connsiteY4" fmla="*/ 3414551 h 3683000"/>
              <a:gd name="connsiteX5" fmla="*/ 2416038 w 2684487"/>
              <a:gd name="connsiteY5" fmla="*/ 3683000 h 3683000"/>
              <a:gd name="connsiteX6" fmla="*/ 268449 w 2684487"/>
              <a:gd name="connsiteY6" fmla="*/ 3683000 h 3683000"/>
              <a:gd name="connsiteX7" fmla="*/ 0 w 2684487"/>
              <a:gd name="connsiteY7" fmla="*/ 3414551 h 3683000"/>
              <a:gd name="connsiteX8" fmla="*/ 0 w 2684487"/>
              <a:gd name="connsiteY8" fmla="*/ 268449 h 368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4487" h="3683000">
                <a:moveTo>
                  <a:pt x="0" y="268449"/>
                </a:moveTo>
                <a:cubicBezTo>
                  <a:pt x="0" y="120189"/>
                  <a:pt x="120189" y="0"/>
                  <a:pt x="268449" y="0"/>
                </a:cubicBezTo>
                <a:lnTo>
                  <a:pt x="2416038" y="0"/>
                </a:lnTo>
                <a:cubicBezTo>
                  <a:pt x="2564298" y="0"/>
                  <a:pt x="2684487" y="120189"/>
                  <a:pt x="2684487" y="268449"/>
                </a:cubicBezTo>
                <a:lnTo>
                  <a:pt x="2684487" y="3414551"/>
                </a:lnTo>
                <a:cubicBezTo>
                  <a:pt x="2684487" y="3562811"/>
                  <a:pt x="2564298" y="3683000"/>
                  <a:pt x="2416038" y="3683000"/>
                </a:cubicBezTo>
                <a:lnTo>
                  <a:pt x="268449" y="3683000"/>
                </a:lnTo>
                <a:cubicBezTo>
                  <a:pt x="120189" y="3683000"/>
                  <a:pt x="0" y="3562811"/>
                  <a:pt x="0" y="3414551"/>
                </a:cubicBezTo>
                <a:lnTo>
                  <a:pt x="0" y="268449"/>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83820" tIns="83820" rIns="83820" bIns="2661920" numCol="1" spcCol="1270" anchor="ctr" anchorCtr="0">
            <a:noAutofit/>
          </a:bodyPr>
          <a:lstStyle/>
          <a:p>
            <a:pPr lvl="0" algn="ctr" defTabSz="977900">
              <a:lnSpc>
                <a:spcPct val="90000"/>
              </a:lnSpc>
              <a:spcBef>
                <a:spcPct val="0"/>
              </a:spcBef>
              <a:spcAft>
                <a:spcPct val="35000"/>
              </a:spcAft>
            </a:pPr>
            <a:r>
              <a:rPr lang="en-AU" sz="2200" kern="1200" dirty="0" smtClean="0"/>
              <a:t>Computers as communications tools</a:t>
            </a:r>
          </a:p>
        </p:txBody>
      </p:sp>
      <p:sp>
        <p:nvSpPr>
          <p:cNvPr id="11" name="Freeform 10"/>
          <p:cNvSpPr/>
          <p:nvPr/>
        </p:nvSpPr>
        <p:spPr>
          <a:xfrm>
            <a:off x="6422128" y="4076700"/>
            <a:ext cx="2147589" cy="2393950"/>
          </a:xfrm>
          <a:custGeom>
            <a:avLst/>
            <a:gdLst>
              <a:gd name="connsiteX0" fmla="*/ 0 w 2147589"/>
              <a:gd name="connsiteY0" fmla="*/ 214759 h 2393950"/>
              <a:gd name="connsiteX1" fmla="*/ 214759 w 2147589"/>
              <a:gd name="connsiteY1" fmla="*/ 0 h 2393950"/>
              <a:gd name="connsiteX2" fmla="*/ 1932830 w 2147589"/>
              <a:gd name="connsiteY2" fmla="*/ 0 h 2393950"/>
              <a:gd name="connsiteX3" fmla="*/ 2147589 w 2147589"/>
              <a:gd name="connsiteY3" fmla="*/ 214759 h 2393950"/>
              <a:gd name="connsiteX4" fmla="*/ 2147589 w 2147589"/>
              <a:gd name="connsiteY4" fmla="*/ 2179191 h 2393950"/>
              <a:gd name="connsiteX5" fmla="*/ 1932830 w 2147589"/>
              <a:gd name="connsiteY5" fmla="*/ 2393950 h 2393950"/>
              <a:gd name="connsiteX6" fmla="*/ 214759 w 2147589"/>
              <a:gd name="connsiteY6" fmla="*/ 2393950 h 2393950"/>
              <a:gd name="connsiteX7" fmla="*/ 0 w 2147589"/>
              <a:gd name="connsiteY7" fmla="*/ 2179191 h 2393950"/>
              <a:gd name="connsiteX8" fmla="*/ 0 w 2147589"/>
              <a:gd name="connsiteY8" fmla="*/ 214759 h 239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7589" h="2393950">
                <a:moveTo>
                  <a:pt x="0" y="214759"/>
                </a:moveTo>
                <a:cubicBezTo>
                  <a:pt x="0" y="96151"/>
                  <a:pt x="96151" y="0"/>
                  <a:pt x="214759" y="0"/>
                </a:cubicBezTo>
                <a:lnTo>
                  <a:pt x="1932830" y="0"/>
                </a:lnTo>
                <a:cubicBezTo>
                  <a:pt x="2051438" y="0"/>
                  <a:pt x="2147589" y="96151"/>
                  <a:pt x="2147589" y="214759"/>
                </a:cubicBezTo>
                <a:lnTo>
                  <a:pt x="2147589" y="2179191"/>
                </a:lnTo>
                <a:cubicBezTo>
                  <a:pt x="2147589" y="2297799"/>
                  <a:pt x="2051438" y="2393950"/>
                  <a:pt x="1932830" y="2393950"/>
                </a:cubicBezTo>
                <a:lnTo>
                  <a:pt x="214759" y="2393950"/>
                </a:lnTo>
                <a:cubicBezTo>
                  <a:pt x="96151" y="2393950"/>
                  <a:pt x="0" y="2297799"/>
                  <a:pt x="0" y="2179191"/>
                </a:cubicBezTo>
                <a:lnTo>
                  <a:pt x="0" y="2147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541" tIns="93381" rIns="103541" bIns="93381" numCol="1" spcCol="1270" anchor="ctr" anchorCtr="0">
            <a:noAutofit/>
          </a:bodyPr>
          <a:lstStyle/>
          <a:p>
            <a:pPr lvl="0" algn="ctr" defTabSz="711200">
              <a:lnSpc>
                <a:spcPct val="90000"/>
              </a:lnSpc>
              <a:spcBef>
                <a:spcPct val="0"/>
              </a:spcBef>
              <a:spcAft>
                <a:spcPct val="35000"/>
              </a:spcAft>
            </a:pPr>
            <a:r>
              <a:rPr lang="en-AU" sz="1600" kern="1200" dirty="0" smtClean="0"/>
              <a:t>Crimes that are committed online, such as fraud, gambling, child pornography, and the  illegal sale of prescription drugs, controlled substances, alcohol, or guns</a:t>
            </a:r>
            <a:endParaRPr lang="en-AU" sz="1600" kern="1200" dirty="0"/>
          </a:p>
        </p:txBody>
      </p:sp>
    </p:spTree>
    <p:extLst>
      <p:ext uri="{BB962C8B-B14F-4D97-AF65-F5344CB8AC3E}">
        <p14:creationId xmlns:p14="http://schemas.microsoft.com/office/powerpoint/2010/main" val="175994660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r>
              <a:rPr lang="en-US" sz="4000" dirty="0" smtClean="0"/>
              <a:t>Comparison of Codes of Conduct</a:t>
            </a:r>
            <a:endParaRPr lang="en-US" sz="4000" dirty="0"/>
          </a:p>
        </p:txBody>
      </p:sp>
      <p:sp>
        <p:nvSpPr>
          <p:cNvPr id="258051" name="Rectangle 3"/>
          <p:cNvSpPr>
            <a:spLocks noGrp="1" noChangeArrowheads="1"/>
          </p:cNvSpPr>
          <p:nvPr>
            <p:ph idx="1"/>
          </p:nvPr>
        </p:nvSpPr>
        <p:spPr>
          <a:xfrm>
            <a:off x="457200" y="1196752"/>
            <a:ext cx="8229600" cy="4830763"/>
          </a:xfrm>
        </p:spPr>
        <p:txBody>
          <a:bodyPr/>
          <a:lstStyle/>
          <a:p>
            <a:r>
              <a:rPr lang="en-US" sz="2400" dirty="0" smtClean="0"/>
              <a:t>All three codes place their emphasis on the responsibility of professionals to other people</a:t>
            </a:r>
          </a:p>
          <a:p>
            <a:r>
              <a:rPr lang="en-US" sz="2400" dirty="0" smtClean="0"/>
              <a:t>Do not fully reflect the unique ethical problems related to the development and use of computer and IS technology</a:t>
            </a:r>
          </a:p>
          <a:p>
            <a:r>
              <a:rPr lang="en-US" sz="2400" dirty="0" smtClean="0"/>
              <a:t>Common themes:</a:t>
            </a:r>
          </a:p>
          <a:p>
            <a:pPr lvl="1"/>
            <a:r>
              <a:rPr lang="en-US" sz="2000" dirty="0" smtClean="0"/>
              <a:t>Dignity and worth of other people</a:t>
            </a:r>
          </a:p>
          <a:p>
            <a:pPr lvl="1"/>
            <a:r>
              <a:rPr lang="en-US" sz="2000" dirty="0" smtClean="0"/>
              <a:t>Personal integrity and honesty</a:t>
            </a:r>
          </a:p>
          <a:p>
            <a:pPr lvl="1"/>
            <a:r>
              <a:rPr lang="en-US" sz="2000" dirty="0" smtClean="0"/>
              <a:t>Responsibility for work</a:t>
            </a:r>
          </a:p>
          <a:p>
            <a:pPr lvl="1"/>
            <a:r>
              <a:rPr lang="en-US" sz="2000" dirty="0" smtClean="0"/>
              <a:t>Confidentiality of information</a:t>
            </a:r>
          </a:p>
          <a:p>
            <a:pPr lvl="1"/>
            <a:r>
              <a:rPr lang="en-US" sz="2000" dirty="0" smtClean="0"/>
              <a:t>Public safety, health, and welfare</a:t>
            </a:r>
          </a:p>
          <a:p>
            <a:pPr lvl="1"/>
            <a:r>
              <a:rPr lang="en-US" sz="2000" dirty="0" smtClean="0"/>
              <a:t>Participation in professional societies to improve standards of the profession</a:t>
            </a:r>
          </a:p>
          <a:p>
            <a:pPr lvl="1"/>
            <a:r>
              <a:rPr lang="en-US" sz="2000" dirty="0" smtClean="0"/>
              <a:t>The notion that public knowledge and access to technology is equivalent to social power</a:t>
            </a:r>
            <a:endParaRPr lang="en-US" sz="2000" dirty="0"/>
          </a:p>
        </p:txBody>
      </p:sp>
    </p:spTree>
    <p:extLst>
      <p:ext uri="{BB962C8B-B14F-4D97-AF65-F5344CB8AC3E}">
        <p14:creationId xmlns:p14="http://schemas.microsoft.com/office/powerpoint/2010/main" val="42594056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8051">
                                            <p:txEl>
                                              <p:pRg st="3" end="3"/>
                                            </p:txEl>
                                          </p:spTgt>
                                        </p:tgtEl>
                                        <p:attrNameLst>
                                          <p:attrName>style.visibility</p:attrName>
                                        </p:attrNameLst>
                                      </p:cBhvr>
                                      <p:to>
                                        <p:strVal val="visible"/>
                                      </p:to>
                                    </p:set>
                                    <p:animEffect transition="in" filter="randombar(horizontal)">
                                      <p:cBhvr>
                                        <p:cTn id="7" dur="500"/>
                                        <p:tgtEl>
                                          <p:spTgt spid="258051">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58051">
                                            <p:txEl>
                                              <p:pRg st="4" end="4"/>
                                            </p:txEl>
                                          </p:spTgt>
                                        </p:tgtEl>
                                        <p:attrNameLst>
                                          <p:attrName>style.visibility</p:attrName>
                                        </p:attrNameLst>
                                      </p:cBhvr>
                                      <p:to>
                                        <p:strVal val="visible"/>
                                      </p:to>
                                    </p:set>
                                    <p:animEffect transition="in" filter="randombar(horizontal)">
                                      <p:cBhvr>
                                        <p:cTn id="10" dur="500"/>
                                        <p:tgtEl>
                                          <p:spTgt spid="258051">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58051">
                                            <p:txEl>
                                              <p:pRg st="5" end="5"/>
                                            </p:txEl>
                                          </p:spTgt>
                                        </p:tgtEl>
                                        <p:attrNameLst>
                                          <p:attrName>style.visibility</p:attrName>
                                        </p:attrNameLst>
                                      </p:cBhvr>
                                      <p:to>
                                        <p:strVal val="visible"/>
                                      </p:to>
                                    </p:set>
                                    <p:animEffect transition="in" filter="randombar(horizontal)">
                                      <p:cBhvr>
                                        <p:cTn id="13" dur="500"/>
                                        <p:tgtEl>
                                          <p:spTgt spid="258051">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58051">
                                            <p:txEl>
                                              <p:pRg st="6" end="6"/>
                                            </p:txEl>
                                          </p:spTgt>
                                        </p:tgtEl>
                                        <p:attrNameLst>
                                          <p:attrName>style.visibility</p:attrName>
                                        </p:attrNameLst>
                                      </p:cBhvr>
                                      <p:to>
                                        <p:strVal val="visible"/>
                                      </p:to>
                                    </p:set>
                                    <p:animEffect transition="in" filter="randombar(horizontal)">
                                      <p:cBhvr>
                                        <p:cTn id="16" dur="500"/>
                                        <p:tgtEl>
                                          <p:spTgt spid="258051">
                                            <p:txEl>
                                              <p:pRg st="6" end="6"/>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58051">
                                            <p:txEl>
                                              <p:pRg st="7" end="7"/>
                                            </p:txEl>
                                          </p:spTgt>
                                        </p:tgtEl>
                                        <p:attrNameLst>
                                          <p:attrName>style.visibility</p:attrName>
                                        </p:attrNameLst>
                                      </p:cBhvr>
                                      <p:to>
                                        <p:strVal val="visible"/>
                                      </p:to>
                                    </p:set>
                                    <p:animEffect transition="in" filter="randombar(horizontal)">
                                      <p:cBhvr>
                                        <p:cTn id="19" dur="500"/>
                                        <p:tgtEl>
                                          <p:spTgt spid="258051">
                                            <p:txEl>
                                              <p:pRg st="7" end="7"/>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258051">
                                            <p:txEl>
                                              <p:pRg st="8" end="8"/>
                                            </p:txEl>
                                          </p:spTgt>
                                        </p:tgtEl>
                                        <p:attrNameLst>
                                          <p:attrName>style.visibility</p:attrName>
                                        </p:attrNameLst>
                                      </p:cBhvr>
                                      <p:to>
                                        <p:strVal val="visible"/>
                                      </p:to>
                                    </p:set>
                                    <p:animEffect transition="in" filter="randombar(horizontal)">
                                      <p:cBhvr>
                                        <p:cTn id="22" dur="500"/>
                                        <p:tgtEl>
                                          <p:spTgt spid="258051">
                                            <p:txEl>
                                              <p:pRg st="8" end="8"/>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258051">
                                            <p:txEl>
                                              <p:pRg st="9" end="9"/>
                                            </p:txEl>
                                          </p:spTgt>
                                        </p:tgtEl>
                                        <p:attrNameLst>
                                          <p:attrName>style.visibility</p:attrName>
                                        </p:attrNameLst>
                                      </p:cBhvr>
                                      <p:to>
                                        <p:strVal val="visible"/>
                                      </p:to>
                                    </p:set>
                                    <p:animEffect transition="in" filter="randombar(horizontal)">
                                      <p:cBhvr>
                                        <p:cTn id="25" dur="500"/>
                                        <p:tgtEl>
                                          <p:spTgt spid="25805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smtClean="0"/>
              <a:t>The Rules</a:t>
            </a:r>
            <a:endParaRPr lang="en-AU" dirty="0"/>
          </a:p>
        </p:txBody>
      </p:sp>
      <p:sp>
        <p:nvSpPr>
          <p:cNvPr id="205827" name="Rectangle 3"/>
          <p:cNvSpPr>
            <a:spLocks noGrp="1" noChangeArrowheads="1"/>
          </p:cNvSpPr>
          <p:nvPr>
            <p:ph idx="1"/>
          </p:nvPr>
        </p:nvSpPr>
        <p:spPr/>
        <p:txBody>
          <a:bodyPr/>
          <a:lstStyle/>
          <a:p>
            <a:r>
              <a:rPr lang="en-US" sz="2800" dirty="0" smtClean="0"/>
              <a:t>Collaborative effort to develop a short list of guidelines on the ethics of computer systems</a:t>
            </a:r>
          </a:p>
          <a:p>
            <a:r>
              <a:rPr lang="en-US" sz="2800" dirty="0" smtClean="0"/>
              <a:t>Ad Hoc Committee on Responsible Computing</a:t>
            </a:r>
            <a:endParaRPr lang="en-AU" sz="2800" dirty="0" smtClean="0"/>
          </a:p>
          <a:p>
            <a:pPr lvl="1"/>
            <a:r>
              <a:rPr lang="en-AU" sz="2400" dirty="0" smtClean="0"/>
              <a:t>Anyone can join this committee and suggest changes to the guidelines</a:t>
            </a:r>
          </a:p>
          <a:p>
            <a:pPr lvl="1"/>
            <a:r>
              <a:rPr lang="en-AU" sz="2400" dirty="0" smtClean="0"/>
              <a:t>Moral Responsibility for Computing </a:t>
            </a:r>
            <a:r>
              <a:rPr lang="en-AU" sz="2400" dirty="0" err="1" smtClean="0"/>
              <a:t>Artifacts</a:t>
            </a:r>
            <a:endParaRPr lang="en-AU" sz="2400" dirty="0" smtClean="0"/>
          </a:p>
          <a:p>
            <a:pPr lvl="2"/>
            <a:r>
              <a:rPr lang="en-AU" sz="2000" dirty="0" smtClean="0"/>
              <a:t>Generally referred to as The Rules</a:t>
            </a:r>
          </a:p>
          <a:p>
            <a:pPr lvl="2"/>
            <a:r>
              <a:rPr lang="en-AU" sz="2000" dirty="0" smtClean="0"/>
              <a:t>The Rules apply to software that is commercial, free, open source, recreational, an academic exercise or a research tool</a:t>
            </a:r>
          </a:p>
          <a:p>
            <a:pPr lvl="1"/>
            <a:r>
              <a:rPr lang="en-AU" sz="2400" dirty="0" smtClean="0"/>
              <a:t>Computing </a:t>
            </a:r>
            <a:r>
              <a:rPr lang="en-AU" sz="2400" dirty="0" err="1" smtClean="0"/>
              <a:t>artifact</a:t>
            </a:r>
            <a:endParaRPr lang="en-AU" sz="2400" dirty="0" smtClean="0"/>
          </a:p>
          <a:p>
            <a:pPr lvl="2"/>
            <a:r>
              <a:rPr lang="en-AU" sz="2000" dirty="0" smtClean="0"/>
              <a:t>Any </a:t>
            </a:r>
            <a:r>
              <a:rPr lang="en-AU" sz="2000" dirty="0" err="1" smtClean="0"/>
              <a:t>artifact</a:t>
            </a:r>
            <a:r>
              <a:rPr lang="en-AU" sz="2000" dirty="0" smtClean="0"/>
              <a:t> that includes an executing                                          computer program</a:t>
            </a:r>
            <a:endParaRPr lang="en-US" sz="2400" dirty="0"/>
          </a:p>
        </p:txBody>
      </p:sp>
      <p:pic>
        <p:nvPicPr>
          <p:cNvPr id="93187" name="Picture 1" descr="knightonhors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46913" y="5127625"/>
            <a:ext cx="2095500" cy="173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72160500"/>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260350"/>
            <a:ext cx="8686800" cy="6392863"/>
          </a:xfrm>
          <a:ln w="57150" cap="flat" cmpd="thickThin">
            <a:solidFill>
              <a:schemeClr val="accent1"/>
            </a:solidFill>
            <a:miter lim="800000"/>
          </a:ln>
        </p:spPr>
        <p:txBody>
          <a:bodyPr rtlCol="0">
            <a:normAutofit fontScale="85000" lnSpcReduction="10000"/>
          </a:bodyPr>
          <a:lstStyle/>
          <a:p>
            <a:pPr marL="514350" indent="-514350" eaLnBrk="1" fontAlgn="auto" hangingPunct="1">
              <a:lnSpc>
                <a:spcPct val="110000"/>
              </a:lnSpc>
              <a:spcBef>
                <a:spcPts val="1725"/>
              </a:spcBef>
              <a:spcAft>
                <a:spcPts val="400"/>
              </a:spcAft>
              <a:buFont typeface="Wingdings" charset="0"/>
              <a:buNone/>
              <a:defRPr/>
            </a:pPr>
            <a:endParaRPr lang="en-US" sz="800" dirty="0">
              <a:solidFill>
                <a:srgbClr val="000000"/>
              </a:solidFill>
              <a:latin typeface="Corbel" charset="0"/>
            </a:endParaRPr>
          </a:p>
          <a:p>
            <a:pPr marL="514350" indent="-514350" eaLnBrk="1" fontAlgn="auto" hangingPunct="1">
              <a:lnSpc>
                <a:spcPct val="110000"/>
              </a:lnSpc>
              <a:spcBef>
                <a:spcPts val="1725"/>
              </a:spcBef>
              <a:spcAft>
                <a:spcPts val="400"/>
              </a:spcAft>
              <a:buFont typeface="Wingdings" charset="0"/>
              <a:buNone/>
              <a:defRPr/>
            </a:pPr>
            <a:r>
              <a:rPr lang="en-US" sz="2300" dirty="0">
                <a:solidFill>
                  <a:srgbClr val="000000"/>
                </a:solidFill>
              </a:rPr>
              <a:t>As of this writing, the rules are as follows:</a:t>
            </a:r>
          </a:p>
          <a:p>
            <a:pPr marL="514350" indent="-514350" eaLnBrk="1" fontAlgn="auto" hangingPunct="1">
              <a:lnSpc>
                <a:spcPct val="110000"/>
              </a:lnSpc>
              <a:spcBef>
                <a:spcPts val="1725"/>
              </a:spcBef>
              <a:spcAft>
                <a:spcPts val="400"/>
              </a:spcAft>
              <a:buFont typeface="Corbel" charset="0"/>
              <a:buAutoNum type="arabicParenR"/>
              <a:defRPr/>
            </a:pPr>
            <a:r>
              <a:rPr lang="en-US" sz="1900" dirty="0">
                <a:solidFill>
                  <a:srgbClr val="000000"/>
                </a:solidFill>
              </a:rPr>
              <a:t>The people who design, develop, or deploy a computing artifact are morally responsible for that artifact, and for the foreseeable effects of that artifact. This responsibility is shared with other people who design, develop, deploy or knowingly use the artifact as part of a sociotechnical system.</a:t>
            </a:r>
          </a:p>
          <a:p>
            <a:pPr marL="514350" indent="-514350" eaLnBrk="1" fontAlgn="auto" hangingPunct="1">
              <a:lnSpc>
                <a:spcPct val="110000"/>
              </a:lnSpc>
              <a:spcBef>
                <a:spcPts val="1725"/>
              </a:spcBef>
              <a:spcAft>
                <a:spcPts val="400"/>
              </a:spcAft>
              <a:buFont typeface="Corbel" charset="0"/>
              <a:buAutoNum type="arabicParenR"/>
              <a:defRPr/>
            </a:pPr>
            <a:r>
              <a:rPr lang="en-US" sz="1900" dirty="0">
                <a:solidFill>
                  <a:srgbClr val="000000"/>
                </a:solidFill>
              </a:rPr>
              <a:t>The shared responsibility of computing artifacts is not a zero-sum game. The responsibility of an individual is not reduced simply because more people become involved in designing, developing, deploying, or using the artifact. Instead, a person’s responsibility includes being answerable for the behaviors of the artifact and for the artifact’s effects after deployment, to the degree to which these effects are reasonably foreseeable by that person.</a:t>
            </a:r>
          </a:p>
          <a:p>
            <a:pPr marL="514350" indent="-514350" eaLnBrk="1" fontAlgn="auto" hangingPunct="1">
              <a:lnSpc>
                <a:spcPct val="110000"/>
              </a:lnSpc>
              <a:spcBef>
                <a:spcPts val="1725"/>
              </a:spcBef>
              <a:spcAft>
                <a:spcPts val="400"/>
              </a:spcAft>
              <a:buFont typeface="Corbel" charset="0"/>
              <a:buAutoNum type="arabicParenR"/>
              <a:defRPr/>
            </a:pPr>
            <a:r>
              <a:rPr lang="en-US" sz="1900" dirty="0">
                <a:solidFill>
                  <a:srgbClr val="000000"/>
                </a:solidFill>
              </a:rPr>
              <a:t>People who knowingly use a particular computing artifact are morally responsible for that use.</a:t>
            </a:r>
          </a:p>
          <a:p>
            <a:pPr marL="514350" indent="-514350" eaLnBrk="1" fontAlgn="auto" hangingPunct="1">
              <a:lnSpc>
                <a:spcPct val="110000"/>
              </a:lnSpc>
              <a:spcBef>
                <a:spcPts val="1725"/>
              </a:spcBef>
              <a:spcAft>
                <a:spcPts val="400"/>
              </a:spcAft>
              <a:buFont typeface="Corbel" charset="0"/>
              <a:buAutoNum type="arabicParenR"/>
              <a:defRPr/>
            </a:pPr>
            <a:r>
              <a:rPr lang="en-US" sz="1900" dirty="0">
                <a:solidFill>
                  <a:srgbClr val="000000"/>
                </a:solidFill>
              </a:rPr>
              <a:t> People who knowingly design, develop, deploy, or use a computing artifact can do so responsibly only when they make a reasonable effort to take into account the sociotechnical systems in which the artifact is embedded.</a:t>
            </a:r>
          </a:p>
          <a:p>
            <a:pPr marL="514350" indent="-514350" eaLnBrk="1" fontAlgn="auto" hangingPunct="1">
              <a:lnSpc>
                <a:spcPct val="110000"/>
              </a:lnSpc>
              <a:spcBef>
                <a:spcPts val="1725"/>
              </a:spcBef>
              <a:spcAft>
                <a:spcPts val="400"/>
              </a:spcAft>
              <a:buFont typeface="Corbel" charset="0"/>
              <a:buAutoNum type="arabicParenR"/>
              <a:defRPr/>
            </a:pPr>
            <a:r>
              <a:rPr lang="en-US" sz="1900" dirty="0">
                <a:solidFill>
                  <a:srgbClr val="000000"/>
                </a:solidFill>
              </a:rPr>
              <a:t>People who design, develop, deploy, promote, or evaluate a computing artifact should not explicitly or implicitly deceive users about the artifact or its foreseeable effects, or about the sociotechnical systems in which the artifact is embedded.</a:t>
            </a:r>
          </a:p>
        </p:txBody>
      </p:sp>
      <p:pic>
        <p:nvPicPr>
          <p:cNvPr id="952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29513" y="0"/>
            <a:ext cx="1614487"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27433331"/>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smtClean="0"/>
              <a:t>Summary</a:t>
            </a:r>
            <a:endParaRPr lang="en-AU" dirty="0"/>
          </a:p>
        </p:txBody>
      </p:sp>
      <p:sp>
        <p:nvSpPr>
          <p:cNvPr id="11" name="Content Placeholder 10"/>
          <p:cNvSpPr>
            <a:spLocks noGrp="1"/>
          </p:cNvSpPr>
          <p:nvPr>
            <p:ph sz="half" idx="4294967295"/>
          </p:nvPr>
        </p:nvSpPr>
        <p:spPr>
          <a:xfrm>
            <a:off x="5902325" y="1772815"/>
            <a:ext cx="3241675" cy="5085185"/>
          </a:xfrm>
        </p:spPr>
        <p:txBody>
          <a:bodyPr rtlCol="0">
            <a:normAutofit fontScale="85000" lnSpcReduction="20000"/>
          </a:bodyPr>
          <a:lstStyle/>
          <a:p>
            <a:pPr marL="342900" lvl="1" indent="-342900" eaLnBrk="1" fontAlgn="auto" hangingPunct="1">
              <a:spcAft>
                <a:spcPts val="0"/>
              </a:spcAft>
              <a:buFont typeface="Arial" pitchFamily="34" charset="0"/>
              <a:buChar char="•"/>
              <a:defRPr/>
            </a:pPr>
            <a:r>
              <a:rPr lang="en-AU" sz="2400" dirty="0" smtClean="0">
                <a:solidFill>
                  <a:srgbClr val="000000"/>
                </a:solidFill>
                <a:ea typeface="+mn-ea"/>
              </a:rPr>
              <a:t>Privacy</a:t>
            </a:r>
          </a:p>
          <a:p>
            <a:pPr marL="742950" lvl="2" indent="-342900" eaLnBrk="1" fontAlgn="auto" hangingPunct="1">
              <a:spcAft>
                <a:spcPts val="0"/>
              </a:spcAft>
              <a:buFont typeface="Courier New"/>
              <a:buChar char="o"/>
              <a:defRPr/>
            </a:pPr>
            <a:r>
              <a:rPr lang="en-AU" dirty="0" smtClean="0">
                <a:solidFill>
                  <a:srgbClr val="000000"/>
                </a:solidFill>
                <a:ea typeface="+mn-ea"/>
              </a:rPr>
              <a:t>Privacy law and regulation</a:t>
            </a:r>
          </a:p>
          <a:p>
            <a:pPr marL="742950" lvl="2" indent="-342900" eaLnBrk="1" fontAlgn="auto" hangingPunct="1">
              <a:spcAft>
                <a:spcPts val="0"/>
              </a:spcAft>
              <a:buFont typeface="Courier New"/>
              <a:buChar char="o"/>
              <a:defRPr/>
            </a:pPr>
            <a:r>
              <a:rPr lang="en-AU" dirty="0" smtClean="0">
                <a:solidFill>
                  <a:srgbClr val="000000"/>
                </a:solidFill>
                <a:ea typeface="+mn-ea"/>
              </a:rPr>
              <a:t>Organizational response</a:t>
            </a:r>
          </a:p>
          <a:p>
            <a:pPr marL="742950" lvl="2" indent="-342900" eaLnBrk="1" fontAlgn="auto" hangingPunct="1">
              <a:spcAft>
                <a:spcPts val="0"/>
              </a:spcAft>
              <a:buFont typeface="Courier New"/>
              <a:buChar char="o"/>
              <a:defRPr/>
            </a:pPr>
            <a:r>
              <a:rPr lang="en-AU" dirty="0" smtClean="0">
                <a:solidFill>
                  <a:srgbClr val="000000"/>
                </a:solidFill>
                <a:ea typeface="+mn-ea"/>
              </a:rPr>
              <a:t>Computer usage privacy</a:t>
            </a:r>
          </a:p>
          <a:p>
            <a:pPr marL="742950" lvl="2" indent="-342900" eaLnBrk="1" fontAlgn="auto" hangingPunct="1">
              <a:spcAft>
                <a:spcPts val="0"/>
              </a:spcAft>
              <a:buFont typeface="Courier New"/>
              <a:buChar char="o"/>
              <a:defRPr/>
            </a:pPr>
            <a:r>
              <a:rPr lang="en-AU" dirty="0" smtClean="0">
                <a:solidFill>
                  <a:srgbClr val="000000"/>
                </a:solidFill>
                <a:ea typeface="+mn-ea"/>
              </a:rPr>
              <a:t>Privacy and data surveillance</a:t>
            </a:r>
          </a:p>
          <a:p>
            <a:pPr marL="342900" lvl="1" indent="-342900" eaLnBrk="1" fontAlgn="auto" hangingPunct="1">
              <a:spcAft>
                <a:spcPts val="0"/>
              </a:spcAft>
              <a:buFont typeface="Arial" pitchFamily="34" charset="0"/>
              <a:buChar char="•"/>
              <a:defRPr/>
            </a:pPr>
            <a:r>
              <a:rPr lang="en-AU" sz="2400" dirty="0" smtClean="0">
                <a:solidFill>
                  <a:srgbClr val="000000"/>
                </a:solidFill>
                <a:ea typeface="+mn-ea"/>
              </a:rPr>
              <a:t>Ethical issues</a:t>
            </a:r>
          </a:p>
          <a:p>
            <a:pPr marL="742950" lvl="2" indent="-342900" eaLnBrk="1" fontAlgn="auto" hangingPunct="1">
              <a:spcAft>
                <a:spcPts val="0"/>
              </a:spcAft>
              <a:buFont typeface="Courier New"/>
              <a:buChar char="o"/>
              <a:defRPr/>
            </a:pPr>
            <a:r>
              <a:rPr lang="en-AU" dirty="0" smtClean="0">
                <a:solidFill>
                  <a:srgbClr val="000000"/>
                </a:solidFill>
                <a:ea typeface="+mn-ea"/>
              </a:rPr>
              <a:t>Ethics and the IS professions</a:t>
            </a:r>
          </a:p>
          <a:p>
            <a:pPr marL="742950" lvl="2" indent="-342900" eaLnBrk="1" fontAlgn="auto" hangingPunct="1">
              <a:spcAft>
                <a:spcPts val="0"/>
              </a:spcAft>
              <a:buFont typeface="Courier New"/>
              <a:buChar char="o"/>
              <a:defRPr/>
            </a:pPr>
            <a:r>
              <a:rPr lang="en-AU" dirty="0" smtClean="0">
                <a:solidFill>
                  <a:srgbClr val="000000"/>
                </a:solidFill>
                <a:ea typeface="+mn-ea"/>
              </a:rPr>
              <a:t>Ethical issues related to computers and information systems</a:t>
            </a:r>
          </a:p>
          <a:p>
            <a:pPr marL="742950" lvl="2" indent="-342900" eaLnBrk="1" fontAlgn="auto" hangingPunct="1">
              <a:spcAft>
                <a:spcPts val="0"/>
              </a:spcAft>
              <a:buFont typeface="Courier New"/>
              <a:buChar char="o"/>
              <a:defRPr/>
            </a:pPr>
            <a:r>
              <a:rPr lang="en-AU" dirty="0" smtClean="0">
                <a:solidFill>
                  <a:srgbClr val="000000"/>
                </a:solidFill>
                <a:ea typeface="+mn-ea"/>
              </a:rPr>
              <a:t>Codes of conduct</a:t>
            </a:r>
          </a:p>
          <a:p>
            <a:pPr marL="742950" lvl="2" indent="-342900" eaLnBrk="1" fontAlgn="auto" hangingPunct="1">
              <a:spcAft>
                <a:spcPts val="0"/>
              </a:spcAft>
              <a:buFont typeface="Courier New"/>
              <a:buChar char="o"/>
              <a:defRPr/>
            </a:pPr>
            <a:r>
              <a:rPr lang="en-AU" dirty="0" smtClean="0">
                <a:solidFill>
                  <a:srgbClr val="000000"/>
                </a:solidFill>
                <a:ea typeface="+mn-ea"/>
              </a:rPr>
              <a:t>The rules</a:t>
            </a:r>
            <a:endParaRPr lang="en-AU" dirty="0">
              <a:solidFill>
                <a:srgbClr val="000000"/>
              </a:solidFill>
              <a:ea typeface="+mn-ea"/>
            </a:endParaRPr>
          </a:p>
        </p:txBody>
      </p:sp>
      <p:sp>
        <p:nvSpPr>
          <p:cNvPr id="2" name="Content Placeholder 1"/>
          <p:cNvSpPr>
            <a:spLocks noGrp="1"/>
          </p:cNvSpPr>
          <p:nvPr>
            <p:ph sz="quarter" idx="4294967295"/>
          </p:nvPr>
        </p:nvSpPr>
        <p:spPr>
          <a:xfrm>
            <a:off x="0" y="1772816"/>
            <a:ext cx="4067944" cy="5301084"/>
          </a:xfrm>
        </p:spPr>
        <p:txBody>
          <a:bodyPr rtlCol="0">
            <a:noAutofit/>
          </a:bodyPr>
          <a:lstStyle/>
          <a:p>
            <a:pPr marL="342900" lvl="1" indent="-342900" eaLnBrk="1" fontAlgn="auto" hangingPunct="1">
              <a:spcAft>
                <a:spcPts val="0"/>
              </a:spcAft>
              <a:buFont typeface="Arial" pitchFamily="34" charset="0"/>
              <a:buChar char="•"/>
              <a:defRPr/>
            </a:pPr>
            <a:r>
              <a:rPr lang="en-US" sz="2000" dirty="0" smtClean="0">
                <a:solidFill>
                  <a:srgbClr val="000000"/>
                </a:solidFill>
                <a:ea typeface="+mn-ea"/>
              </a:rPr>
              <a:t>Cybercrime and computer crime</a:t>
            </a:r>
          </a:p>
          <a:p>
            <a:pPr marL="742950" lvl="2" indent="-342900" eaLnBrk="1" fontAlgn="auto" hangingPunct="1">
              <a:spcAft>
                <a:spcPts val="0"/>
              </a:spcAft>
              <a:buFont typeface="Courier New"/>
              <a:buChar char="o"/>
              <a:defRPr/>
            </a:pPr>
            <a:r>
              <a:rPr lang="en-US" sz="2000" dirty="0" smtClean="0">
                <a:solidFill>
                  <a:srgbClr val="000000"/>
                </a:solidFill>
                <a:ea typeface="+mn-ea"/>
              </a:rPr>
              <a:t>Types of computer crime</a:t>
            </a:r>
          </a:p>
          <a:p>
            <a:pPr marL="742950" lvl="2" indent="-342900" eaLnBrk="1" fontAlgn="auto" hangingPunct="1">
              <a:spcAft>
                <a:spcPts val="0"/>
              </a:spcAft>
              <a:buFont typeface="Courier New"/>
              <a:buChar char="o"/>
              <a:defRPr/>
            </a:pPr>
            <a:r>
              <a:rPr lang="en-US" sz="2000" dirty="0" smtClean="0">
                <a:solidFill>
                  <a:srgbClr val="000000"/>
                </a:solidFill>
                <a:ea typeface="+mn-ea"/>
              </a:rPr>
              <a:t>Law enforcement challenges</a:t>
            </a:r>
          </a:p>
          <a:p>
            <a:pPr marL="742950" lvl="2" indent="-342900" eaLnBrk="1" fontAlgn="auto" hangingPunct="1">
              <a:spcAft>
                <a:spcPts val="0"/>
              </a:spcAft>
              <a:buFont typeface="Courier New"/>
              <a:buChar char="o"/>
              <a:defRPr/>
            </a:pPr>
            <a:r>
              <a:rPr lang="en-US" sz="2000" dirty="0" smtClean="0">
                <a:solidFill>
                  <a:srgbClr val="000000"/>
                </a:solidFill>
                <a:ea typeface="+mn-ea"/>
              </a:rPr>
              <a:t>Working with law enforcement</a:t>
            </a:r>
          </a:p>
          <a:p>
            <a:pPr marL="342900" lvl="1" indent="-342900" eaLnBrk="1" fontAlgn="auto" hangingPunct="1">
              <a:spcAft>
                <a:spcPts val="0"/>
              </a:spcAft>
              <a:buFont typeface="Arial" pitchFamily="34" charset="0"/>
              <a:buChar char="•"/>
              <a:defRPr/>
            </a:pPr>
            <a:r>
              <a:rPr lang="en-US" sz="2000" dirty="0" smtClean="0">
                <a:solidFill>
                  <a:srgbClr val="000000"/>
                </a:solidFill>
                <a:ea typeface="+mn-ea"/>
              </a:rPr>
              <a:t>Intellectual property</a:t>
            </a:r>
          </a:p>
          <a:p>
            <a:pPr marL="742950" lvl="2" indent="-342900" eaLnBrk="1" fontAlgn="auto" hangingPunct="1">
              <a:spcAft>
                <a:spcPts val="0"/>
              </a:spcAft>
              <a:buFont typeface="Courier New"/>
              <a:buChar char="o"/>
              <a:defRPr/>
            </a:pPr>
            <a:r>
              <a:rPr lang="en-US" sz="2000" dirty="0" smtClean="0">
                <a:solidFill>
                  <a:srgbClr val="000000"/>
                </a:solidFill>
                <a:ea typeface="+mn-ea"/>
              </a:rPr>
              <a:t>Types of intellectual property</a:t>
            </a:r>
          </a:p>
          <a:p>
            <a:pPr marL="742950" lvl="2" indent="-342900" eaLnBrk="1" fontAlgn="auto" hangingPunct="1">
              <a:spcAft>
                <a:spcPts val="0"/>
              </a:spcAft>
              <a:buFont typeface="Courier New"/>
              <a:buChar char="o"/>
              <a:defRPr/>
            </a:pPr>
            <a:r>
              <a:rPr lang="en-US" sz="2000" dirty="0" smtClean="0">
                <a:solidFill>
                  <a:srgbClr val="000000"/>
                </a:solidFill>
                <a:ea typeface="+mn-ea"/>
              </a:rPr>
              <a:t>Intellectual property relevant to network and computer security</a:t>
            </a:r>
          </a:p>
          <a:p>
            <a:pPr marL="742950" lvl="2" indent="-342900" eaLnBrk="1" fontAlgn="auto" hangingPunct="1">
              <a:spcAft>
                <a:spcPts val="0"/>
              </a:spcAft>
              <a:buFont typeface="Courier New"/>
              <a:buChar char="o"/>
              <a:defRPr/>
            </a:pPr>
            <a:r>
              <a:rPr lang="en-US" sz="2000" dirty="0" smtClean="0">
                <a:solidFill>
                  <a:srgbClr val="000000"/>
                </a:solidFill>
                <a:ea typeface="+mn-ea"/>
              </a:rPr>
              <a:t>Digital millennium copyright act</a:t>
            </a:r>
          </a:p>
          <a:p>
            <a:pPr marL="742950" lvl="2" indent="-342900" eaLnBrk="1" fontAlgn="auto" hangingPunct="1">
              <a:spcAft>
                <a:spcPts val="0"/>
              </a:spcAft>
              <a:buFont typeface="Courier New"/>
              <a:buChar char="o"/>
              <a:defRPr/>
            </a:pPr>
            <a:r>
              <a:rPr lang="en-US" sz="2000" dirty="0" smtClean="0">
                <a:solidFill>
                  <a:srgbClr val="000000"/>
                </a:solidFill>
                <a:ea typeface="+mn-ea"/>
              </a:rPr>
              <a:t>Digital rights management</a:t>
            </a:r>
            <a:endParaRPr lang="en-US" sz="2000" dirty="0">
              <a:solidFill>
                <a:srgbClr val="000000"/>
              </a:solidFill>
              <a:ea typeface="+mn-ea"/>
            </a:endParaRP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997488" y="2420888"/>
            <a:ext cx="1872208" cy="1604244"/>
          </a:xfrm>
          <a:prstGeom prst="round1Rect">
            <a:avLst/>
          </a:prstGeom>
          <a:effectLst>
            <a:softEdge rad="127000"/>
          </a:effectLst>
        </p:spPr>
      </p:pic>
    </p:spTree>
    <p:extLst>
      <p:ext uri="{BB962C8B-B14F-4D97-AF65-F5344CB8AC3E}">
        <p14:creationId xmlns:p14="http://schemas.microsoft.com/office/powerpoint/2010/main" val="393750064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40425" y="188913"/>
            <a:ext cx="2895600" cy="6354762"/>
          </a:xfrm>
        </p:spPr>
        <p:txBody>
          <a:bodyPr wrap="square" numCol="1" anchorCtr="0" compatLnSpc="1">
            <a:prstTxWarp prst="textNoShape">
              <a:avLst/>
            </a:prstTxWarp>
          </a:bodyPr>
          <a:lstStyle/>
          <a:p>
            <a:pPr eaLnBrk="1" fontAlgn="auto" hangingPunct="1">
              <a:lnSpc>
                <a:spcPct val="100000"/>
              </a:lnSpc>
              <a:spcAft>
                <a:spcPts val="0"/>
              </a:spcAft>
              <a:defRPr/>
            </a:pPr>
            <a:r>
              <a:rPr lang="en-US" sz="3600" dirty="0">
                <a:ea typeface="+mj-ea"/>
                <a:cs typeface="+mj-cs"/>
              </a:rPr>
              <a:t>Table 19.1</a:t>
            </a:r>
            <a:br>
              <a:rPr lang="en-US" sz="3600" dirty="0">
                <a:ea typeface="+mj-ea"/>
                <a:cs typeface="+mj-cs"/>
              </a:rPr>
            </a:br>
            <a:r>
              <a:rPr lang="en-US" sz="3600" dirty="0">
                <a:ea typeface="+mj-ea"/>
                <a:cs typeface="+mj-cs"/>
              </a:rPr>
              <a:t/>
            </a:r>
            <a:br>
              <a:rPr lang="en-US" sz="3600" dirty="0">
                <a:ea typeface="+mj-ea"/>
                <a:cs typeface="+mj-cs"/>
              </a:rPr>
            </a:br>
            <a:r>
              <a:rPr lang="en-US" sz="3600" dirty="0">
                <a:ea typeface="+mj-ea"/>
                <a:cs typeface="+mj-cs"/>
              </a:rPr>
              <a:t>Cybercrimes Cited </a:t>
            </a:r>
            <a:br>
              <a:rPr lang="en-US" sz="3600" dirty="0">
                <a:ea typeface="+mj-ea"/>
                <a:cs typeface="+mj-cs"/>
              </a:rPr>
            </a:br>
            <a:r>
              <a:rPr lang="en-US" sz="3600" dirty="0">
                <a:ea typeface="+mj-ea"/>
                <a:cs typeface="+mj-cs"/>
              </a:rPr>
              <a:t>in the </a:t>
            </a:r>
            <a:r>
              <a:rPr lang="en-US" sz="3600" dirty="0" smtClean="0">
                <a:ea typeface="+mj-ea"/>
                <a:cs typeface="+mj-cs"/>
              </a:rPr>
              <a:t>International Convention </a:t>
            </a:r>
            <a:r>
              <a:rPr lang="en-US" sz="3600" dirty="0">
                <a:ea typeface="+mj-ea"/>
                <a:cs typeface="+mj-cs"/>
              </a:rPr>
              <a:t>on Cybercrime</a:t>
            </a:r>
            <a:br>
              <a:rPr lang="en-US" sz="3600" dirty="0">
                <a:ea typeface="+mj-ea"/>
                <a:cs typeface="+mj-cs"/>
              </a:rPr>
            </a:br>
            <a:r>
              <a:rPr lang="en-US" sz="4300" dirty="0">
                <a:solidFill>
                  <a:srgbClr val="FFB91D"/>
                </a:solidFill>
                <a:effectLst>
                  <a:outerShdw blurRad="38100" dist="38100" dir="2700000" algn="tl">
                    <a:srgbClr val="FFFFFF"/>
                  </a:outerShdw>
                </a:effectLst>
                <a:latin typeface="Corbel" charset="0"/>
              </a:rPr>
              <a:t/>
            </a:r>
            <a:br>
              <a:rPr lang="en-US" sz="4300" dirty="0">
                <a:solidFill>
                  <a:srgbClr val="FFB91D"/>
                </a:solidFill>
                <a:effectLst>
                  <a:outerShdw blurRad="38100" dist="38100" dir="2700000" algn="tl">
                    <a:srgbClr val="FFFFFF"/>
                  </a:outerShdw>
                </a:effectLst>
                <a:latin typeface="Corbel" charset="0"/>
              </a:rPr>
            </a:br>
            <a:r>
              <a:rPr lang="en-US" sz="1800" dirty="0">
                <a:effectLst/>
                <a:latin typeface="+mj-lt"/>
              </a:rPr>
              <a:t>(page 1 of 2)</a:t>
            </a:r>
          </a:p>
        </p:txBody>
      </p:sp>
      <p:graphicFrame>
        <p:nvGraphicFramePr>
          <p:cNvPr id="23554" name="Object 4"/>
          <p:cNvGraphicFramePr>
            <a:graphicFrameLocks noChangeAspect="1"/>
          </p:cNvGraphicFramePr>
          <p:nvPr/>
        </p:nvGraphicFramePr>
        <p:xfrm>
          <a:off x="107950" y="-28575"/>
          <a:ext cx="5457825" cy="6875463"/>
        </p:xfrm>
        <a:graphic>
          <a:graphicData uri="http://schemas.openxmlformats.org/presentationml/2006/ole">
            <mc:AlternateContent xmlns:mc="http://schemas.openxmlformats.org/markup-compatibility/2006">
              <mc:Choice xmlns:v="urn:schemas-microsoft-com:vml" Requires="v">
                <p:oleObj spid="_x0000_s1028" name="Document" r:id="rId4" imgW="6108475" imgH="7695917" progId="Word.Document.12">
                  <p:embed/>
                </p:oleObj>
              </mc:Choice>
              <mc:Fallback>
                <p:oleObj name="Document" r:id="rId4" imgW="6108475" imgH="7695917" progId="Word.Documen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28575"/>
                        <a:ext cx="5457825" cy="687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39378559"/>
      </p:ext>
    </p:extLst>
  </p:cSld>
  <p:clrMapOvr>
    <a:masterClrMapping/>
  </p:clrMapOvr>
  <p:transition>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1828800"/>
          </a:xfrm>
        </p:spPr>
        <p:txBody>
          <a:bodyPr wrap="square" numCol="1" anchorCtr="0" compatLnSpc="1">
            <a:prstTxWarp prst="textNoShape">
              <a:avLst/>
            </a:prstTxWarp>
          </a:bodyPr>
          <a:lstStyle/>
          <a:p>
            <a:pPr fontAlgn="auto">
              <a:spcAft>
                <a:spcPts val="0"/>
              </a:spcAft>
              <a:defRPr/>
            </a:pPr>
            <a:r>
              <a:rPr lang="en-US" sz="3600" dirty="0">
                <a:ea typeface="+mj-ea"/>
                <a:cs typeface="+mj-cs"/>
              </a:rPr>
              <a:t>Table 19.1 </a:t>
            </a:r>
            <a:br>
              <a:rPr lang="en-US" sz="3600" dirty="0">
                <a:ea typeface="+mj-ea"/>
                <a:cs typeface="+mj-cs"/>
              </a:rPr>
            </a:br>
            <a:r>
              <a:rPr lang="en-US" sz="3600" dirty="0" smtClean="0">
                <a:ea typeface="+mj-ea"/>
                <a:cs typeface="+mj-cs"/>
              </a:rPr>
              <a:t>Cybercrimes </a:t>
            </a:r>
            <a:r>
              <a:rPr lang="en-US" sz="3600" dirty="0">
                <a:ea typeface="+mj-ea"/>
                <a:cs typeface="+mj-cs"/>
              </a:rPr>
              <a:t>Cited </a:t>
            </a:r>
            <a:r>
              <a:rPr lang="en-US" sz="3600" dirty="0" smtClean="0">
                <a:ea typeface="+mj-ea"/>
                <a:cs typeface="+mj-cs"/>
              </a:rPr>
              <a:t>in </a:t>
            </a:r>
            <a:r>
              <a:rPr lang="en-US" sz="3600" dirty="0">
                <a:ea typeface="+mj-ea"/>
                <a:cs typeface="+mj-cs"/>
              </a:rPr>
              <a:t>the </a:t>
            </a:r>
            <a:r>
              <a:rPr lang="en-US" sz="3600" dirty="0"/>
              <a:t>International Convention </a:t>
            </a:r>
            <a:r>
              <a:rPr lang="en-US" sz="3600" dirty="0">
                <a:ea typeface="+mj-ea"/>
                <a:cs typeface="+mj-cs"/>
              </a:rPr>
              <a:t>on Cybercrime </a:t>
            </a:r>
            <a:r>
              <a:rPr lang="en-US" sz="1800" dirty="0">
                <a:effectLst/>
                <a:latin typeface="+mj-lt"/>
              </a:rPr>
              <a:t>(page 2 of 2)</a:t>
            </a:r>
          </a:p>
        </p:txBody>
      </p:sp>
      <p:graphicFrame>
        <p:nvGraphicFramePr>
          <p:cNvPr id="25602" name="Object 3"/>
          <p:cNvGraphicFramePr>
            <a:graphicFrameLocks noChangeAspect="1"/>
          </p:cNvGraphicFramePr>
          <p:nvPr/>
        </p:nvGraphicFramePr>
        <p:xfrm>
          <a:off x="250825" y="2060575"/>
          <a:ext cx="8662988" cy="4664075"/>
        </p:xfrm>
        <a:graphic>
          <a:graphicData uri="http://schemas.openxmlformats.org/presentationml/2006/ole">
            <mc:AlternateContent xmlns:mc="http://schemas.openxmlformats.org/markup-compatibility/2006">
              <mc:Choice xmlns:v="urn:schemas-microsoft-com:vml" Requires="v">
                <p:oleObj spid="_x0000_s2052" name="Document" r:id="rId4" imgW="6108475" imgH="3289179" progId="Word.Document.12">
                  <p:embed/>
                </p:oleObj>
              </mc:Choice>
              <mc:Fallback>
                <p:oleObj name="Document" r:id="rId4" imgW="6108475" imgH="3289179" progId="Word.Documen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2060575"/>
                        <a:ext cx="8662988" cy="466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17257077"/>
      </p:ext>
    </p:extLst>
  </p:cSld>
  <p:clrMapOvr>
    <a:masterClrMapping/>
  </p:clrMapOvr>
  <p:transition>
    <p:wipe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72200" y="333375"/>
            <a:ext cx="2971800" cy="5227638"/>
          </a:xfrm>
        </p:spPr>
        <p:txBody>
          <a:bodyPr wrap="square" numCol="1" anchorCtr="0" compatLnSpc="1">
            <a:prstTxWarp prst="textNoShape">
              <a:avLst/>
            </a:prstTxWarp>
          </a:bodyPr>
          <a:lstStyle/>
          <a:p>
            <a:pPr eaLnBrk="1" fontAlgn="auto" hangingPunct="1">
              <a:spcAft>
                <a:spcPts val="0"/>
              </a:spcAft>
              <a:defRPr/>
            </a:pPr>
            <a:r>
              <a:rPr lang="en-US" sz="3600" dirty="0">
                <a:ea typeface="+mj-ea"/>
                <a:cs typeface="+mj-cs"/>
              </a:rPr>
              <a:t>Table 19.2</a:t>
            </a:r>
            <a:br>
              <a:rPr lang="en-US" sz="3600" dirty="0">
                <a:ea typeface="+mj-ea"/>
                <a:cs typeface="+mj-cs"/>
              </a:rPr>
            </a:br>
            <a:r>
              <a:rPr lang="en-US" sz="3600" dirty="0">
                <a:ea typeface="+mj-ea"/>
                <a:cs typeface="+mj-cs"/>
              </a:rPr>
              <a:t/>
            </a:r>
            <a:br>
              <a:rPr lang="en-US" sz="3600" dirty="0">
                <a:ea typeface="+mj-ea"/>
                <a:cs typeface="+mj-cs"/>
              </a:rPr>
            </a:br>
            <a:r>
              <a:rPr lang="en-US" sz="3600" dirty="0">
                <a:ea typeface="+mj-ea"/>
                <a:cs typeface="+mj-cs"/>
              </a:rPr>
              <a:t>CERT 2007 </a:t>
            </a:r>
            <a:br>
              <a:rPr lang="en-US" sz="3600" dirty="0">
                <a:ea typeface="+mj-ea"/>
                <a:cs typeface="+mj-cs"/>
              </a:rPr>
            </a:br>
            <a:r>
              <a:rPr lang="en-US" sz="3600" dirty="0">
                <a:ea typeface="+mj-ea"/>
                <a:cs typeface="+mj-cs"/>
              </a:rPr>
              <a:t>E-Crime </a:t>
            </a:r>
            <a:br>
              <a:rPr lang="en-US" sz="3600" dirty="0">
                <a:ea typeface="+mj-ea"/>
                <a:cs typeface="+mj-cs"/>
              </a:rPr>
            </a:br>
            <a:r>
              <a:rPr lang="en-US" sz="3600" dirty="0">
                <a:ea typeface="+mj-ea"/>
                <a:cs typeface="+mj-cs"/>
              </a:rPr>
              <a:t>Watch Survey Results</a:t>
            </a:r>
          </a:p>
        </p:txBody>
      </p:sp>
      <p:graphicFrame>
        <p:nvGraphicFramePr>
          <p:cNvPr id="27650" name="Object 2"/>
          <p:cNvGraphicFramePr>
            <a:graphicFrameLocks noChangeAspect="1"/>
          </p:cNvGraphicFramePr>
          <p:nvPr/>
        </p:nvGraphicFramePr>
        <p:xfrm>
          <a:off x="107950" y="0"/>
          <a:ext cx="6119813" cy="6899275"/>
        </p:xfrm>
        <a:graphic>
          <a:graphicData uri="http://schemas.openxmlformats.org/presentationml/2006/ole">
            <mc:AlternateContent xmlns:mc="http://schemas.openxmlformats.org/markup-compatibility/2006">
              <mc:Choice xmlns:v="urn:schemas-microsoft-com:vml" Requires="v">
                <p:oleObj spid="_x0000_s3076" name="Document" r:id="rId4" imgW="6095776" imgH="6870447" progId="Word.Document.12">
                  <p:embed/>
                </p:oleObj>
              </mc:Choice>
              <mc:Fallback>
                <p:oleObj name="Document" r:id="rId4" imgW="6095776" imgH="6870447" progId="Word.Documen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0"/>
                        <a:ext cx="6119813" cy="689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4" name="TextBox 3"/>
          <p:cNvSpPr txBox="1"/>
          <p:nvPr/>
        </p:nvSpPr>
        <p:spPr>
          <a:xfrm>
            <a:off x="6300788" y="6308725"/>
            <a:ext cx="2663825" cy="461963"/>
          </a:xfrm>
          <a:prstGeom prst="rect">
            <a:avLst/>
          </a:prstGeom>
          <a:noFill/>
        </p:spPr>
        <p:txBody>
          <a:bodyPr>
            <a:spAutoFit/>
          </a:bodyPr>
          <a:lstStyle/>
          <a:p>
            <a:pPr>
              <a:defRPr/>
            </a:pPr>
            <a:r>
              <a:rPr lang="en-US" sz="1200" dirty="0">
                <a:latin typeface="+mj-lt"/>
              </a:rPr>
              <a:t>(Table can be found on page 614 in the textbook)</a:t>
            </a:r>
          </a:p>
        </p:txBody>
      </p:sp>
    </p:spTree>
    <p:extLst>
      <p:ext uri="{BB962C8B-B14F-4D97-AF65-F5344CB8AC3E}">
        <p14:creationId xmlns:p14="http://schemas.microsoft.com/office/powerpoint/2010/main" val="852610402"/>
      </p:ext>
    </p:extLst>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r>
              <a:rPr lang="en-US"/>
              <a:t>Law Enforcement Challenges</a:t>
            </a:r>
          </a:p>
        </p:txBody>
      </p:sp>
      <p:pic>
        <p:nvPicPr>
          <p:cNvPr id="210948" name="Picture 4" descr="f1.pdf                                                         00ABB570  Mnementh                      BEAE7A2F:"/>
          <p:cNvPicPr>
            <a:picLocks noChangeAspect="1" noChangeArrowheads="1"/>
          </p:cNvPicPr>
          <p:nvPr/>
        </p:nvPicPr>
        <p:blipFill>
          <a:blip r:embed="rId3">
            <a:extLst>
              <a:ext uri="{28A0092B-C50C-407E-A947-70E740481C1C}">
                <a14:useLocalDpi xmlns:a14="http://schemas.microsoft.com/office/drawing/2010/main" val="0"/>
              </a:ext>
            </a:extLst>
          </a:blip>
          <a:srcRect l="4633" t="10739" r="2316" b="23267"/>
          <a:stretch>
            <a:fillRect/>
          </a:stretch>
        </p:blipFill>
        <p:spPr bwMode="auto">
          <a:xfrm>
            <a:off x="1331640" y="980728"/>
            <a:ext cx="6404539" cy="5877272"/>
          </a:xfrm>
          <a:prstGeom prst="rect">
            <a:avLst/>
          </a:prstGeom>
          <a:noFill/>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flipH="1">
            <a:off x="-612576" y="4276725"/>
            <a:ext cx="2520280" cy="258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38342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9317" y="4276725"/>
            <a:ext cx="2581275" cy="258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Law Enforcement Challenges</a:t>
            </a:r>
            <a:endParaRPr lang="en-US" dirty="0"/>
          </a:p>
        </p:txBody>
      </p:sp>
      <p:sp>
        <p:nvSpPr>
          <p:cNvPr id="3" name="Content Placeholder 2"/>
          <p:cNvSpPr>
            <a:spLocks noGrp="1"/>
          </p:cNvSpPr>
          <p:nvPr>
            <p:ph idx="1"/>
          </p:nvPr>
        </p:nvSpPr>
        <p:spPr>
          <a:xfrm>
            <a:off x="457200" y="1052736"/>
            <a:ext cx="8229600" cy="4830763"/>
          </a:xfrm>
        </p:spPr>
        <p:txBody>
          <a:bodyPr/>
          <a:lstStyle/>
          <a:p>
            <a:pPr>
              <a:spcBef>
                <a:spcPts val="600"/>
              </a:spcBef>
            </a:pPr>
            <a:r>
              <a:rPr lang="en-US" sz="2800" dirty="0" smtClean="0"/>
              <a:t>The deterrent effect of law enforcement on computer and network attacks correlates with the success rate of criminal arrest and prosecution</a:t>
            </a:r>
          </a:p>
          <a:p>
            <a:pPr>
              <a:spcBef>
                <a:spcPts val="600"/>
              </a:spcBef>
            </a:pPr>
            <a:r>
              <a:rPr lang="en-US" sz="2800" dirty="0" smtClean="0"/>
              <a:t>Law enforcement agency difficulties:</a:t>
            </a:r>
          </a:p>
          <a:p>
            <a:pPr lvl="1">
              <a:spcBef>
                <a:spcPts val="400"/>
              </a:spcBef>
            </a:pPr>
            <a:r>
              <a:rPr lang="en-US" sz="2400" dirty="0" smtClean="0"/>
              <a:t>Lack of investigators knowledgeable and experienced in dealing with this kind of crime</a:t>
            </a:r>
          </a:p>
          <a:p>
            <a:pPr lvl="1">
              <a:spcBef>
                <a:spcPts val="400"/>
              </a:spcBef>
            </a:pPr>
            <a:r>
              <a:rPr lang="en-US" sz="2400" dirty="0" smtClean="0"/>
              <a:t>Required technology may be beyond their budget</a:t>
            </a:r>
          </a:p>
          <a:p>
            <a:pPr lvl="1">
              <a:spcBef>
                <a:spcPts val="400"/>
              </a:spcBef>
            </a:pPr>
            <a:r>
              <a:rPr lang="en-US" sz="2400" dirty="0" smtClean="0"/>
              <a:t>The global nature of cybercrime</a:t>
            </a:r>
          </a:p>
          <a:p>
            <a:pPr lvl="1">
              <a:spcBef>
                <a:spcPts val="400"/>
              </a:spcBef>
            </a:pPr>
            <a:r>
              <a:rPr lang="en-US" sz="2400" dirty="0" smtClean="0"/>
              <a:t>Lack of collaboration and cooperation with remote law          enforcement agencies</a:t>
            </a:r>
          </a:p>
          <a:p>
            <a:pPr lvl="1">
              <a:spcBef>
                <a:spcPts val="400"/>
              </a:spcBef>
            </a:pPr>
            <a:r>
              <a:rPr lang="en-US" sz="2400" dirty="0" smtClean="0"/>
              <a:t>Convention on Cybercrime introduces a common terminology </a:t>
            </a:r>
          </a:p>
          <a:p>
            <a:pPr lvl="2">
              <a:spcBef>
                <a:spcPts val="400"/>
              </a:spcBef>
            </a:pPr>
            <a:r>
              <a:rPr lang="en-US" sz="2000" dirty="0" smtClean="0"/>
              <a:t>for crimes and a framework for harmonizing laws globally</a:t>
            </a:r>
            <a:endParaRPr lang="en-US" sz="2000" dirty="0"/>
          </a:p>
        </p:txBody>
      </p:sp>
    </p:spTree>
    <p:extLst>
      <p:ext uri="{BB962C8B-B14F-4D97-AF65-F5344CB8AC3E}">
        <p14:creationId xmlns:p14="http://schemas.microsoft.com/office/powerpoint/2010/main" val="3324800665"/>
      </p:ext>
    </p:extLst>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UN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15890</TotalTime>
  <Words>9540</Words>
  <Application>Microsoft Office PowerPoint</Application>
  <PresentationFormat>On-screen Show (4:3)</PresentationFormat>
  <Paragraphs>667</Paragraphs>
  <Slides>43</Slides>
  <Notes>43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3" baseType="lpstr">
      <vt:lpstr>ＭＳ Ｐゴシック</vt:lpstr>
      <vt:lpstr>Arial</vt:lpstr>
      <vt:lpstr>Calibri</vt:lpstr>
      <vt:lpstr>Corbel</vt:lpstr>
      <vt:lpstr>Courier New</vt:lpstr>
      <vt:lpstr>Times</vt:lpstr>
      <vt:lpstr>Times New Roman</vt:lpstr>
      <vt:lpstr>Wingdings</vt:lpstr>
      <vt:lpstr>UNR</vt:lpstr>
      <vt:lpstr>Document</vt:lpstr>
      <vt:lpstr>Lecture 22 Legal and Ethical Aspects</vt:lpstr>
      <vt:lpstr>Legal and Ethical Aspects</vt:lpstr>
      <vt:lpstr>Cybercrime / Computer Crime</vt:lpstr>
      <vt:lpstr>Types of Computer Crime</vt:lpstr>
      <vt:lpstr>Table 19.1  Cybercrimes Cited  in the International Convention on Cybercrime  (page 1 of 2)</vt:lpstr>
      <vt:lpstr>Table 19.1  Cybercrimes Cited in the International Convention on Cybercrime (page 2 of 2)</vt:lpstr>
      <vt:lpstr>Table 19.2  CERT 2007  E-Crime  Watch Survey Results</vt:lpstr>
      <vt:lpstr>Law Enforcement Challenges</vt:lpstr>
      <vt:lpstr>Law Enforcement Challenges</vt:lpstr>
      <vt:lpstr>Cybercriminals</vt:lpstr>
      <vt:lpstr>Cybercrime Victims</vt:lpstr>
      <vt:lpstr>Working with Law Enforcement</vt:lpstr>
      <vt:lpstr>Intellectual Property</vt:lpstr>
      <vt:lpstr>Copyright</vt:lpstr>
      <vt:lpstr>Copyright Rights</vt:lpstr>
      <vt:lpstr>Patents</vt:lpstr>
      <vt:lpstr>Trademarks</vt:lpstr>
      <vt:lpstr>Intellectual Property Issues</vt:lpstr>
      <vt:lpstr>U.S. Digital Millennium Copyright ACT</vt:lpstr>
      <vt:lpstr>DMCA Exemptions</vt:lpstr>
      <vt:lpstr>Digital Rights Management (DRM)</vt:lpstr>
      <vt:lpstr>DRM Components</vt:lpstr>
      <vt:lpstr>DRM System Architecture</vt:lpstr>
      <vt:lpstr>Privacy</vt:lpstr>
      <vt:lpstr>EU Directive on Data Protection </vt:lpstr>
      <vt:lpstr>US Privacy Initiatives</vt:lpstr>
      <vt:lpstr>ISO 27002 states </vt:lpstr>
      <vt:lpstr>Common Criteria Privacy Class</vt:lpstr>
      <vt:lpstr>Privacy and Data Surveillance</vt:lpstr>
      <vt:lpstr>Privacy Protection</vt:lpstr>
      <vt:lpstr>Privacy Protection</vt:lpstr>
      <vt:lpstr>Ethical Issues</vt:lpstr>
      <vt:lpstr>Ethical Hierarchy</vt:lpstr>
      <vt:lpstr>Ethical Issues</vt:lpstr>
      <vt:lpstr>Professional/Ethical Responsibilities</vt:lpstr>
      <vt:lpstr>Codes of Conduct</vt:lpstr>
      <vt:lpstr>PowerPoint Presentation</vt:lpstr>
      <vt:lpstr>PowerPoint Presentation</vt:lpstr>
      <vt:lpstr>PowerPoint Presentation</vt:lpstr>
      <vt:lpstr>Comparison of Codes of Conduct</vt:lpstr>
      <vt:lpstr>The Rules</vt:lpstr>
      <vt:lpstr>PowerPoint Presentation</vt:lpstr>
      <vt:lpstr>Summary</vt:lpstr>
    </vt:vector>
  </TitlesOfParts>
  <Company>Computer Science, UNSW@ADFA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2 Lecture Overheads</dc:subject>
  <dc:creator>Dr Lawrie Brown;Mehmet Gunes</dc:creator>
  <cp:lastModifiedBy>Mehmet H Gunes</cp:lastModifiedBy>
  <cp:revision>508</cp:revision>
  <cp:lastPrinted>2012-04-23T17:30:48Z</cp:lastPrinted>
  <dcterms:created xsi:type="dcterms:W3CDTF">2011-10-15T19:00:50Z</dcterms:created>
  <dcterms:modified xsi:type="dcterms:W3CDTF">2014-11-13T19:55:46Z</dcterms:modified>
</cp:coreProperties>
</file>